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2" r:id="rId2"/>
    <p:sldMasterId id="2147483746" r:id="rId3"/>
    <p:sldMasterId id="2147483824" r:id="rId4"/>
    <p:sldMasterId id="2147483826" r:id="rId5"/>
    <p:sldMasterId id="2147483834" r:id="rId6"/>
    <p:sldMasterId id="2147483841" r:id="rId7"/>
    <p:sldMasterId id="2147483852" r:id="rId8"/>
    <p:sldMasterId id="2147483854" r:id="rId9"/>
    <p:sldMasterId id="2147483856" r:id="rId10"/>
    <p:sldMasterId id="2147483868" r:id="rId11"/>
  </p:sldMasterIdLst>
  <p:notesMasterIdLst>
    <p:notesMasterId r:id="rId43"/>
  </p:notesMasterIdLst>
  <p:sldIdLst>
    <p:sldId id="256" r:id="rId12"/>
    <p:sldId id="357" r:id="rId13"/>
    <p:sldId id="358" r:id="rId14"/>
    <p:sldId id="359" r:id="rId15"/>
    <p:sldId id="360" r:id="rId16"/>
    <p:sldId id="361" r:id="rId17"/>
    <p:sldId id="362" r:id="rId18"/>
    <p:sldId id="305" r:id="rId19"/>
    <p:sldId id="306" r:id="rId20"/>
    <p:sldId id="260" r:id="rId21"/>
    <p:sldId id="312" r:id="rId22"/>
    <p:sldId id="313" r:id="rId23"/>
    <p:sldId id="261" r:id="rId24"/>
    <p:sldId id="268" r:id="rId25"/>
    <p:sldId id="349" r:id="rId26"/>
    <p:sldId id="335" r:id="rId27"/>
    <p:sldId id="336" r:id="rId28"/>
    <p:sldId id="337" r:id="rId29"/>
    <p:sldId id="353" r:id="rId30"/>
    <p:sldId id="327" r:id="rId31"/>
    <p:sldId id="363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1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50021"/>
    <a:srgbClr val="0099FF"/>
    <a:srgbClr val="000000"/>
    <a:srgbClr val="003300"/>
    <a:srgbClr val="0099CC"/>
    <a:srgbClr val="FF99CC"/>
    <a:srgbClr val="FF9933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21" autoAdjust="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I:\Wicak%20Files\DESKTOP%202010\7.%20Agustus%202010\Book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H:\Wicak%20Files\DESKTOP%202010\7.%20Agustus%202010\Book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I:\Wicak%20Files\DESKTOP%202010\7.%20Agustus%202010\Book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Wicak%20Files\DESKTOP%202010\7.%20Agustus%202010\Book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I:\Wicak%20Files\DESKTOP%202010\7.%20Agustus%202010\Book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Wicak%20Files\DESKTOP%202011\2.%20Februari%202011\Diagram%20Mahasiswa%202006%20-2010\Diagram%20Rekap%20Keseluruhan%20M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6936391793470721E-2"/>
          <c:y val="3.7957332256545163E-2"/>
          <c:w val="0.86890280048251389"/>
          <c:h val="0.80586852061343262"/>
        </c:manualLayout>
      </c:layout>
      <c:barChart>
        <c:barDir val="col"/>
        <c:grouping val="clustered"/>
        <c:ser>
          <c:idx val="0"/>
          <c:order val="0"/>
          <c:tx>
            <c:strRef>
              <c:f>Sheet2!$C$179</c:f>
              <c:strCache>
                <c:ptCount val="1"/>
                <c:pt idx="0">
                  <c:v>2006</c:v>
                </c:pt>
              </c:strCache>
            </c:strRef>
          </c:tx>
          <c:dLbls>
            <c:txPr>
              <a:bodyPr/>
              <a:lstStyle/>
              <a:p>
                <a:pPr>
                  <a:defRPr lang="id-ID" sz="1100"/>
                </a:pPr>
                <a:endParaRPr lang="en-US"/>
              </a:p>
            </c:txPr>
            <c:showVal val="1"/>
          </c:dLbls>
          <c:cat>
            <c:strRef>
              <c:f>Sheet2!$D$178:$F$178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Sheet2!$D$179:$F$179</c:f>
              <c:numCache>
                <c:formatCode>General</c:formatCode>
                <c:ptCount val="3"/>
                <c:pt idx="0">
                  <c:v>1608</c:v>
                </c:pt>
                <c:pt idx="1">
                  <c:v>1544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Sheet2!$C$180</c:f>
              <c:strCache>
                <c:ptCount val="1"/>
                <c:pt idx="0">
                  <c:v>2007</c:v>
                </c:pt>
              </c:strCache>
            </c:strRef>
          </c:tx>
          <c:dLbls>
            <c:txPr>
              <a:bodyPr/>
              <a:lstStyle/>
              <a:p>
                <a:pPr>
                  <a:defRPr lang="id-ID" sz="1200"/>
                </a:pPr>
                <a:endParaRPr lang="en-US"/>
              </a:p>
            </c:txPr>
            <c:showVal val="1"/>
          </c:dLbls>
          <c:cat>
            <c:strRef>
              <c:f>Sheet2!$D$178:$F$178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Sheet2!$D$180:$F$180</c:f>
              <c:numCache>
                <c:formatCode>General</c:formatCode>
                <c:ptCount val="3"/>
                <c:pt idx="0">
                  <c:v>1253</c:v>
                </c:pt>
                <c:pt idx="1">
                  <c:v>1908</c:v>
                </c:pt>
                <c:pt idx="2">
                  <c:v>66</c:v>
                </c:pt>
              </c:numCache>
            </c:numRef>
          </c:val>
        </c:ser>
        <c:ser>
          <c:idx val="2"/>
          <c:order val="2"/>
          <c:tx>
            <c:strRef>
              <c:f>Sheet2!$C$181</c:f>
              <c:strCache>
                <c:ptCount val="1"/>
                <c:pt idx="0">
                  <c:v>2008</c:v>
                </c:pt>
              </c:strCache>
            </c:strRef>
          </c:tx>
          <c:dLbls>
            <c:txPr>
              <a:bodyPr/>
              <a:lstStyle/>
              <a:p>
                <a:pPr>
                  <a:defRPr lang="id-ID" sz="1100"/>
                </a:pPr>
                <a:endParaRPr lang="en-US"/>
              </a:p>
            </c:txPr>
            <c:showVal val="1"/>
          </c:dLbls>
          <c:cat>
            <c:strRef>
              <c:f>Sheet2!$D$178:$F$178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Sheet2!$D$181:$F$181</c:f>
              <c:numCache>
                <c:formatCode>General</c:formatCode>
                <c:ptCount val="3"/>
                <c:pt idx="0">
                  <c:v>241</c:v>
                </c:pt>
                <c:pt idx="1">
                  <c:v>369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Sheet2!$C$182</c:f>
              <c:strCache>
                <c:ptCount val="1"/>
                <c:pt idx="0">
                  <c:v>2009</c:v>
                </c:pt>
              </c:strCache>
            </c:strRef>
          </c:tx>
          <c:dLbls>
            <c:txPr>
              <a:bodyPr/>
              <a:lstStyle/>
              <a:p>
                <a:pPr>
                  <a:defRPr lang="id-ID" sz="1100"/>
                </a:pPr>
                <a:endParaRPr lang="en-US"/>
              </a:p>
            </c:txPr>
            <c:showVal val="1"/>
          </c:dLbls>
          <c:cat>
            <c:strRef>
              <c:f>Sheet2!$D$178:$F$178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Sheet2!$D$182:$F$182</c:f>
              <c:numCache>
                <c:formatCode>General</c:formatCode>
                <c:ptCount val="3"/>
                <c:pt idx="0">
                  <c:v>113</c:v>
                </c:pt>
                <c:pt idx="1">
                  <c:v>196</c:v>
                </c:pt>
                <c:pt idx="2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Sheet2!$C$183</c:f>
              <c:strCache>
                <c:ptCount val="1"/>
                <c:pt idx="0">
                  <c:v>2010</c:v>
                </c:pt>
              </c:strCache>
            </c:strRef>
          </c:tx>
          <c:dLbls>
            <c:txPr>
              <a:bodyPr/>
              <a:lstStyle/>
              <a:p>
                <a:pPr>
                  <a:defRPr lang="id-ID" sz="1100"/>
                </a:pPr>
                <a:endParaRPr lang="en-US"/>
              </a:p>
            </c:txPr>
            <c:showVal val="1"/>
          </c:dLbls>
          <c:cat>
            <c:strRef>
              <c:f>Sheet2!$D$178:$F$178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Sheet2!$D$183:$F$183</c:f>
              <c:numCache>
                <c:formatCode>General</c:formatCode>
                <c:ptCount val="3"/>
                <c:pt idx="0">
                  <c:v>492</c:v>
                </c:pt>
                <c:pt idx="1">
                  <c:v>767</c:v>
                </c:pt>
                <c:pt idx="2">
                  <c:v>27</c:v>
                </c:pt>
              </c:numCache>
            </c:numRef>
          </c:val>
        </c:ser>
        <c:axId val="117014912"/>
        <c:axId val="117558656"/>
      </c:barChart>
      <c:catAx>
        <c:axId val="117014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117558656"/>
        <c:crosses val="autoZero"/>
        <c:auto val="1"/>
        <c:lblAlgn val="ctr"/>
        <c:lblOffset val="100"/>
      </c:catAx>
      <c:valAx>
        <c:axId val="1175586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11701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202682060241062"/>
          <c:y val="0.91413831050262051"/>
          <c:w val="0.45072773459587651"/>
          <c:h val="5.8365047562845426E-2"/>
        </c:manualLayout>
      </c:layout>
      <c:txPr>
        <a:bodyPr/>
        <a:lstStyle/>
        <a:p>
          <a:pPr>
            <a:defRPr lang="id-ID"/>
          </a:pPr>
          <a:endParaRPr lang="en-US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bg2">
                <a:lumMod val="25000"/>
              </a:schemeClr>
            </a:solidFill>
          </c:spPr>
          <c:dPt>
            <c:idx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5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6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7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9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6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7"/>
            <c:spPr>
              <a:solidFill>
                <a:schemeClr val="tx2">
                  <a:lumMod val="75000"/>
                </a:schemeClr>
              </a:solidFill>
            </c:spPr>
          </c:dPt>
          <c:dPt>
            <c:idx val="19"/>
            <c:spPr>
              <a:solidFill>
                <a:schemeClr val="bg2">
                  <a:lumMod val="50000"/>
                </a:schemeClr>
              </a:solidFill>
            </c:spPr>
          </c:dPt>
          <c:dPt>
            <c:idx val="2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9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Sheet3!$I$31:$AM$31</c:f>
              <c:strCache>
                <c:ptCount val="31"/>
                <c:pt idx="0">
                  <c:v>UI</c:v>
                </c:pt>
                <c:pt idx="1">
                  <c:v>UGM</c:v>
                </c:pt>
                <c:pt idx="2">
                  <c:v>UNDIP</c:v>
                </c:pt>
                <c:pt idx="3">
                  <c:v>UNPAD</c:v>
                </c:pt>
                <c:pt idx="4">
                  <c:v>UNJ</c:v>
                </c:pt>
                <c:pt idx="5">
                  <c:v>UNY</c:v>
                </c:pt>
                <c:pt idx="6">
                  <c:v>IPB</c:v>
                </c:pt>
                <c:pt idx="7">
                  <c:v>ITS</c:v>
                </c:pt>
                <c:pt idx="8">
                  <c:v>USAHID</c:v>
                </c:pt>
                <c:pt idx="9">
                  <c:v>UII</c:v>
                </c:pt>
                <c:pt idx="10">
                  <c:v>TRISAKTI</c:v>
                </c:pt>
                <c:pt idx="11">
                  <c:v>UAJ</c:v>
                </c:pt>
                <c:pt idx="12">
                  <c:v>UNIV.ADVENT INDONESIA</c:v>
                </c:pt>
                <c:pt idx="13">
                  <c:v>UKAW KUPANG</c:v>
                </c:pt>
                <c:pt idx="14">
                  <c:v>UM</c:v>
                </c:pt>
                <c:pt idx="15">
                  <c:v>UKSW SALATIGA</c:v>
                </c:pt>
                <c:pt idx="16">
                  <c:v>ITB</c:v>
                </c:pt>
                <c:pt idx="17">
                  <c:v>UNHAS</c:v>
                </c:pt>
                <c:pt idx="18">
                  <c:v>UNS</c:v>
                </c:pt>
                <c:pt idx="19">
                  <c:v>UNIV. GUNADARMA</c:v>
                </c:pt>
                <c:pt idx="20">
                  <c:v>STBA LIA</c:v>
                </c:pt>
                <c:pt idx="21">
                  <c:v>IKJ</c:v>
                </c:pt>
                <c:pt idx="22">
                  <c:v>UNIV. JANABADARA</c:v>
                </c:pt>
                <c:pt idx="23">
                  <c:v>UNAIR</c:v>
                </c:pt>
                <c:pt idx="24">
                  <c:v>UNIV. TADALUKO</c:v>
                </c:pt>
                <c:pt idx="25">
                  <c:v>ITI</c:v>
                </c:pt>
                <c:pt idx="26">
                  <c:v>UNEJ</c:v>
                </c:pt>
                <c:pt idx="27">
                  <c:v>ISI</c:v>
                </c:pt>
                <c:pt idx="28">
                  <c:v>UNIV. PERSADA INONESIA</c:v>
                </c:pt>
                <c:pt idx="29">
                  <c:v>UNPATI</c:v>
                </c:pt>
                <c:pt idx="30">
                  <c:v>UNIBRAW</c:v>
                </c:pt>
              </c:strCache>
            </c:strRef>
          </c:cat>
          <c:val>
            <c:numRef>
              <c:f>Sheet3!$I$32:$AM$32</c:f>
              <c:numCache>
                <c:formatCode>General</c:formatCode>
                <c:ptCount val="31"/>
                <c:pt idx="0">
                  <c:v>27</c:v>
                </c:pt>
                <c:pt idx="1">
                  <c:v>72</c:v>
                </c:pt>
                <c:pt idx="2">
                  <c:v>48</c:v>
                </c:pt>
                <c:pt idx="3">
                  <c:v>27</c:v>
                </c:pt>
                <c:pt idx="4">
                  <c:v>4</c:v>
                </c:pt>
                <c:pt idx="5">
                  <c:v>4</c:v>
                </c:pt>
                <c:pt idx="6">
                  <c:v>14</c:v>
                </c:pt>
                <c:pt idx="7">
                  <c:v>3</c:v>
                </c:pt>
                <c:pt idx="8">
                  <c:v>9</c:v>
                </c:pt>
                <c:pt idx="9">
                  <c:v>4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9</c:v>
                </c:pt>
                <c:pt idx="16">
                  <c:v>23</c:v>
                </c:pt>
                <c:pt idx="17">
                  <c:v>15</c:v>
                </c:pt>
                <c:pt idx="18">
                  <c:v>2</c:v>
                </c:pt>
                <c:pt idx="19">
                  <c:v>3</c:v>
                </c:pt>
                <c:pt idx="20">
                  <c:v>7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32</c:v>
                </c:pt>
              </c:numCache>
            </c:numRef>
          </c:val>
        </c:ser>
        <c:shape val="box"/>
        <c:axId val="77391744"/>
        <c:axId val="77393280"/>
        <c:axId val="0"/>
      </c:bar3DChart>
      <c:catAx>
        <c:axId val="77391744"/>
        <c:scaling>
          <c:orientation val="minMax"/>
        </c:scaling>
        <c:axPos val="b"/>
        <c:tickLblPos val="nextTo"/>
        <c:crossAx val="77393280"/>
        <c:crosses val="autoZero"/>
        <c:auto val="1"/>
        <c:lblAlgn val="ctr"/>
        <c:lblOffset val="100"/>
      </c:catAx>
      <c:valAx>
        <c:axId val="77393280"/>
        <c:scaling>
          <c:orientation val="minMax"/>
        </c:scaling>
        <c:axPos val="l"/>
        <c:majorGridlines/>
        <c:numFmt formatCode="General" sourceLinked="1"/>
        <c:tickLblPos val="nextTo"/>
        <c:crossAx val="77391744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2679521712969857E-2"/>
          <c:y val="2.9187192066766652E-2"/>
          <c:w val="0.94732047828703003"/>
          <c:h val="0.61492378528422309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5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6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7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8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9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0"/>
            <c:spPr>
              <a:solidFill>
                <a:srgbClr val="C00000"/>
              </a:solidFill>
            </c:spPr>
          </c:dPt>
          <c:dPt>
            <c:idx val="11"/>
            <c:spPr>
              <a:solidFill>
                <a:srgbClr val="7030A0"/>
              </a:solidFill>
            </c:spPr>
          </c:dPt>
          <c:dPt>
            <c:idx val="12"/>
            <c:spPr>
              <a:solidFill>
                <a:srgbClr val="00B050"/>
              </a:solidFill>
            </c:spPr>
          </c:dPt>
          <c:dPt>
            <c:idx val="13"/>
            <c:spPr>
              <a:solidFill>
                <a:srgbClr val="FFFF00"/>
              </a:solidFill>
            </c:spPr>
          </c:dPt>
          <c:dPt>
            <c:idx val="14"/>
            <c:spPr>
              <a:solidFill>
                <a:srgbClr val="FF0000"/>
              </a:solidFill>
            </c:spPr>
          </c:dPt>
          <c:dPt>
            <c:idx val="15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6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7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8"/>
            <c:spPr>
              <a:solidFill>
                <a:srgbClr val="FFC000"/>
              </a:solidFill>
            </c:spPr>
          </c:dPt>
          <c:dPt>
            <c:idx val="19"/>
            <c:spPr>
              <a:solidFill>
                <a:srgbClr val="A59FF9"/>
              </a:solidFill>
            </c:spPr>
          </c:dPt>
          <c:dPt>
            <c:idx val="20"/>
            <c:spPr>
              <a:solidFill>
                <a:srgbClr val="666633"/>
              </a:solidFill>
            </c:spPr>
          </c:dPt>
          <c:dPt>
            <c:idx val="21"/>
            <c:spPr>
              <a:solidFill>
                <a:srgbClr val="4F577D"/>
              </a:solidFill>
            </c:spPr>
          </c:dPt>
          <c:dPt>
            <c:idx val="22"/>
            <c:spPr>
              <a:solidFill>
                <a:srgbClr val="080808"/>
              </a:solidFill>
            </c:spPr>
          </c:dPt>
          <c:dPt>
            <c:idx val="23"/>
            <c:spPr>
              <a:solidFill>
                <a:srgbClr val="4C9E73"/>
              </a:solidFill>
            </c:spPr>
          </c:dPt>
          <c:dPt>
            <c:idx val="24"/>
            <c:spPr>
              <a:solidFill>
                <a:srgbClr val="FF9900"/>
              </a:solidFill>
            </c:spPr>
          </c:dPt>
          <c:dPt>
            <c:idx val="26"/>
            <c:spPr>
              <a:solidFill>
                <a:srgbClr val="9BB9D1"/>
              </a:solidFill>
            </c:spPr>
          </c:dPt>
          <c:dPt>
            <c:idx val="27"/>
            <c:spPr>
              <a:solidFill>
                <a:srgbClr val="99FF99"/>
              </a:solidFill>
            </c:spPr>
          </c:dPt>
          <c:dPt>
            <c:idx val="28"/>
            <c:spPr>
              <a:solidFill>
                <a:srgbClr val="3399FF"/>
              </a:solidFill>
            </c:spPr>
          </c:dPt>
          <c:dPt>
            <c:idx val="29"/>
            <c:spPr>
              <a:solidFill>
                <a:srgbClr val="CC3300"/>
              </a:solidFill>
            </c:spPr>
          </c:dPt>
          <c:dPt>
            <c:idx val="30"/>
            <c:spPr>
              <a:solidFill>
                <a:srgbClr val="003300"/>
              </a:solidFill>
            </c:spPr>
          </c:dPt>
          <c:dPt>
            <c:idx val="31"/>
            <c:spPr>
              <a:solidFill>
                <a:srgbClr val="006600"/>
              </a:solidFill>
            </c:spPr>
          </c:dPt>
          <c:dPt>
            <c:idx val="32"/>
            <c:spPr>
              <a:solidFill>
                <a:srgbClr val="003399"/>
              </a:solidFill>
            </c:spPr>
          </c:dPt>
          <c:dPt>
            <c:idx val="33"/>
            <c:spPr>
              <a:solidFill>
                <a:srgbClr val="FF0000"/>
              </a:solidFill>
            </c:spPr>
          </c:dPt>
          <c:dPt>
            <c:idx val="34"/>
            <c:spPr>
              <a:solidFill>
                <a:srgbClr val="660033"/>
              </a:solidFill>
            </c:spPr>
          </c:dPt>
          <c:dPt>
            <c:idx val="35"/>
            <c:spPr>
              <a:solidFill>
                <a:srgbClr val="66FF33"/>
              </a:solidFill>
            </c:spPr>
          </c:dPt>
          <c:dPt>
            <c:idx val="36"/>
            <c:spPr>
              <a:solidFill>
                <a:srgbClr val="FF3300"/>
              </a:solidFill>
            </c:spPr>
          </c:dPt>
          <c:dPt>
            <c:idx val="37"/>
            <c:spPr>
              <a:solidFill>
                <a:srgbClr val="996633"/>
              </a:solidFill>
            </c:spPr>
          </c:dPt>
          <c:dPt>
            <c:idx val="38"/>
            <c:spPr>
              <a:solidFill>
                <a:srgbClr val="14730F"/>
              </a:solidFill>
            </c:spPr>
          </c:dPt>
          <c:dPt>
            <c:idx val="39"/>
            <c:spPr>
              <a:solidFill>
                <a:srgbClr val="7DE660"/>
              </a:solidFill>
            </c:spPr>
          </c:dPt>
          <c:dPt>
            <c:idx val="40"/>
            <c:spPr>
              <a:solidFill>
                <a:srgbClr val="567ECE"/>
              </a:solidFill>
            </c:spPr>
          </c:dPt>
          <c:dPt>
            <c:idx val="41"/>
            <c:spPr>
              <a:solidFill>
                <a:srgbClr val="52AE9F"/>
              </a:solidFill>
            </c:spPr>
          </c:dPt>
          <c:dPt>
            <c:idx val="42"/>
            <c:spPr>
              <a:solidFill>
                <a:srgbClr val="FF0066"/>
              </a:solidFill>
            </c:spPr>
          </c:dPt>
          <c:dLbls>
            <c:txPr>
              <a:bodyPr/>
              <a:lstStyle/>
              <a:p>
                <a:pPr>
                  <a:defRPr sz="1100" b="0"/>
                </a:pPr>
                <a:endParaRPr lang="en-US"/>
              </a:p>
            </c:txPr>
            <c:showVal val="1"/>
          </c:dLbls>
          <c:cat>
            <c:strRef>
              <c:f>Sheet2!$B$25:$B$67</c:f>
              <c:strCache>
                <c:ptCount val="43"/>
                <c:pt idx="0">
                  <c:v>IPB</c:v>
                </c:pt>
                <c:pt idx="1">
                  <c:v>ISI</c:v>
                </c:pt>
                <c:pt idx="2">
                  <c:v>ITB</c:v>
                </c:pt>
                <c:pt idx="3">
                  <c:v>ITS</c:v>
                </c:pt>
                <c:pt idx="4">
                  <c:v>STBA LIA</c:v>
                </c:pt>
                <c:pt idx="5">
                  <c:v>STP TRISAKTI</c:v>
                </c:pt>
                <c:pt idx="6">
                  <c:v>UBINUS</c:v>
                </c:pt>
                <c:pt idx="7">
                  <c:v>UGM</c:v>
                </c:pt>
                <c:pt idx="8">
                  <c:v>UI</c:v>
                </c:pt>
                <c:pt idx="9">
                  <c:v>UKSW</c:v>
                </c:pt>
                <c:pt idx="10">
                  <c:v>UNDIP</c:v>
                </c:pt>
                <c:pt idx="11">
                  <c:v>UNIBRAW</c:v>
                </c:pt>
                <c:pt idx="12">
                  <c:v>UNJ</c:v>
                </c:pt>
                <c:pt idx="13">
                  <c:v>UNPAD</c:v>
                </c:pt>
                <c:pt idx="14">
                  <c:v>UNS</c:v>
                </c:pt>
                <c:pt idx="15">
                  <c:v>UNSRI</c:v>
                </c:pt>
                <c:pt idx="16">
                  <c:v>UNY</c:v>
                </c:pt>
                <c:pt idx="17">
                  <c:v>UPI</c:v>
                </c:pt>
                <c:pt idx="18">
                  <c:v>USAHID</c:v>
                </c:pt>
                <c:pt idx="19">
                  <c:v>USU</c:v>
                </c:pt>
                <c:pt idx="20">
                  <c:v>UHAMKA</c:v>
                </c:pt>
                <c:pt idx="21">
                  <c:v>UDINUS</c:v>
                </c:pt>
                <c:pt idx="22">
                  <c:v>Al-Azhar</c:v>
                </c:pt>
                <c:pt idx="23">
                  <c:v>Univ. Nasional</c:v>
                </c:pt>
                <c:pt idx="24">
                  <c:v>Poltek Negeri Jakarta</c:v>
                </c:pt>
                <c:pt idx="25">
                  <c:v>Univ. Negeri Makassar</c:v>
                </c:pt>
                <c:pt idx="26">
                  <c:v>TRISAKTI</c:v>
                </c:pt>
                <c:pt idx="27">
                  <c:v>Univ. Gunadarma</c:v>
                </c:pt>
                <c:pt idx="28">
                  <c:v>UIB</c:v>
                </c:pt>
                <c:pt idx="29">
                  <c:v>Udayana</c:v>
                </c:pt>
                <c:pt idx="30">
                  <c:v>UNES</c:v>
                </c:pt>
                <c:pt idx="31">
                  <c:v>UNSOED</c:v>
                </c:pt>
                <c:pt idx="32">
                  <c:v>UNEJ</c:v>
                </c:pt>
                <c:pt idx="33">
                  <c:v>UNAIR</c:v>
                </c:pt>
                <c:pt idx="34">
                  <c:v>UNIKOM</c:v>
                </c:pt>
                <c:pt idx="35">
                  <c:v>UNPATTI</c:v>
                </c:pt>
                <c:pt idx="36">
                  <c:v> Univ. Sam Ratulangi</c:v>
                </c:pt>
                <c:pt idx="37">
                  <c:v>Univ. Negeri Surabaya</c:v>
                </c:pt>
                <c:pt idx="38">
                  <c:v>Univ. Darussalam Ambon</c:v>
                </c:pt>
                <c:pt idx="39">
                  <c:v>Poliseni Yogyakarta</c:v>
                </c:pt>
                <c:pt idx="40">
                  <c:v>POLJEM</c:v>
                </c:pt>
                <c:pt idx="41">
                  <c:v>UKI Maluku</c:v>
                </c:pt>
                <c:pt idx="42">
                  <c:v>UII</c:v>
                </c:pt>
              </c:strCache>
            </c:strRef>
          </c:cat>
          <c:val>
            <c:numRef>
              <c:f>Sheet2!$C$25:$C$67</c:f>
              <c:numCache>
                <c:formatCode>General</c:formatCode>
                <c:ptCount val="43"/>
                <c:pt idx="0">
                  <c:v>19</c:v>
                </c:pt>
                <c:pt idx="1">
                  <c:v>4</c:v>
                </c:pt>
                <c:pt idx="2">
                  <c:v>144</c:v>
                </c:pt>
                <c:pt idx="3">
                  <c:v>13</c:v>
                </c:pt>
                <c:pt idx="4">
                  <c:v>13</c:v>
                </c:pt>
                <c:pt idx="5">
                  <c:v>35</c:v>
                </c:pt>
                <c:pt idx="6">
                  <c:v>6</c:v>
                </c:pt>
                <c:pt idx="7">
                  <c:v>146</c:v>
                </c:pt>
                <c:pt idx="8">
                  <c:v>62</c:v>
                </c:pt>
                <c:pt idx="9">
                  <c:v>11</c:v>
                </c:pt>
                <c:pt idx="10">
                  <c:v>128</c:v>
                </c:pt>
                <c:pt idx="11">
                  <c:v>42</c:v>
                </c:pt>
                <c:pt idx="12">
                  <c:v>4</c:v>
                </c:pt>
                <c:pt idx="13">
                  <c:v>43</c:v>
                </c:pt>
                <c:pt idx="14">
                  <c:v>12</c:v>
                </c:pt>
                <c:pt idx="15">
                  <c:v>11</c:v>
                </c:pt>
                <c:pt idx="16">
                  <c:v>1</c:v>
                </c:pt>
                <c:pt idx="17">
                  <c:v>1</c:v>
                </c:pt>
                <c:pt idx="18">
                  <c:v>5</c:v>
                </c:pt>
                <c:pt idx="19">
                  <c:v>35</c:v>
                </c:pt>
                <c:pt idx="20">
                  <c:v>4</c:v>
                </c:pt>
                <c:pt idx="21">
                  <c:v>28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16</c:v>
                </c:pt>
                <c:pt idx="28">
                  <c:v>40</c:v>
                </c:pt>
                <c:pt idx="29">
                  <c:v>9</c:v>
                </c:pt>
                <c:pt idx="30">
                  <c:v>1</c:v>
                </c:pt>
                <c:pt idx="31">
                  <c:v>69</c:v>
                </c:pt>
                <c:pt idx="32">
                  <c:v>15</c:v>
                </c:pt>
                <c:pt idx="33">
                  <c:v>1</c:v>
                </c:pt>
                <c:pt idx="34">
                  <c:v>49</c:v>
                </c:pt>
                <c:pt idx="35">
                  <c:v>12</c:v>
                </c:pt>
                <c:pt idx="36">
                  <c:v>1</c:v>
                </c:pt>
                <c:pt idx="37">
                  <c:v>1</c:v>
                </c:pt>
                <c:pt idx="38">
                  <c:v>3</c:v>
                </c:pt>
                <c:pt idx="39">
                  <c:v>64</c:v>
                </c:pt>
                <c:pt idx="40">
                  <c:v>64</c:v>
                </c:pt>
                <c:pt idx="41">
                  <c:v>5</c:v>
                </c:pt>
                <c:pt idx="42">
                  <c:v>40</c:v>
                </c:pt>
              </c:numCache>
            </c:numRef>
          </c:val>
        </c:ser>
        <c:gapWidth val="0"/>
        <c:gapDepth val="0"/>
        <c:shape val="box"/>
        <c:axId val="96146176"/>
        <c:axId val="96147712"/>
        <c:axId val="0"/>
      </c:bar3DChart>
      <c:catAx>
        <c:axId val="96146176"/>
        <c:scaling>
          <c:orientation val="minMax"/>
        </c:scaling>
        <c:axPos val="b"/>
        <c:majorTickMark val="none"/>
        <c:tickLblPos val="nextTo"/>
        <c:crossAx val="96147712"/>
        <c:crosses val="autoZero"/>
        <c:auto val="1"/>
        <c:lblAlgn val="ctr"/>
        <c:lblOffset val="100"/>
      </c:catAx>
      <c:valAx>
        <c:axId val="96147712"/>
        <c:scaling>
          <c:orientation val="minMax"/>
        </c:scaling>
        <c:axPos val="l"/>
        <c:numFmt formatCode="General" sourceLinked="1"/>
        <c:tickLblPos val="nextTo"/>
        <c:crossAx val="96146176"/>
        <c:crosses val="autoZero"/>
        <c:crossBetween val="between"/>
      </c:valAx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5"/>
            <c:spPr>
              <a:solidFill>
                <a:srgbClr val="953178"/>
              </a:solidFill>
            </c:spPr>
          </c:dPt>
          <c:dLbls>
            <c:dLbl>
              <c:idx val="0"/>
              <c:layout>
                <c:manualLayout>
                  <c:x val="1.5277777777777781E-2"/>
                  <c:y val="-4.5006908737683794E-2"/>
                </c:manualLayout>
              </c:layout>
              <c:showVal val="1"/>
            </c:dLbl>
            <c:dLbl>
              <c:idx val="1"/>
              <c:layout>
                <c:manualLayout>
                  <c:x val="4.1666666666666664E-2"/>
                  <c:y val="-2.9254490679494472E-2"/>
                </c:manualLayout>
              </c:layout>
              <c:showVal val="1"/>
            </c:dLbl>
            <c:dLbl>
              <c:idx val="2"/>
              <c:layout>
                <c:manualLayout>
                  <c:x val="2.7777777777778141E-2"/>
                  <c:y val="-4.5006908737683794E-2"/>
                </c:manualLayout>
              </c:layout>
              <c:showVal val="1"/>
            </c:dLbl>
            <c:dLbl>
              <c:idx val="3"/>
              <c:layout>
                <c:manualLayout>
                  <c:x val="3.0555555555555582E-2"/>
                  <c:y val="-4.5006908737683794E-2"/>
                </c:manualLayout>
              </c:layout>
              <c:showVal val="1"/>
            </c:dLbl>
            <c:dLbl>
              <c:idx val="4"/>
              <c:layout>
                <c:manualLayout>
                  <c:x val="2.6388888888888989E-2"/>
                  <c:y val="-4.2756563300799723E-2"/>
                </c:manualLayout>
              </c:layout>
              <c:showVal val="1"/>
            </c:dLbl>
            <c:dLbl>
              <c:idx val="5"/>
              <c:layout>
                <c:manualLayout>
                  <c:x val="3.7500000000000006E-2"/>
                  <c:y val="-4.950759961145217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Sheet2!$B$132:$B$137</c:f>
              <c:strCache>
                <c:ptCount val="6"/>
                <c:pt idx="0">
                  <c:v>Australia</c:v>
                </c:pt>
                <c:pt idx="1">
                  <c:v>Belanda</c:v>
                </c:pt>
                <c:pt idx="2">
                  <c:v>Cina</c:v>
                </c:pt>
                <c:pt idx="3">
                  <c:v>Perancis</c:v>
                </c:pt>
                <c:pt idx="4">
                  <c:v>Jerman</c:v>
                </c:pt>
                <c:pt idx="5">
                  <c:v>Malaysia</c:v>
                </c:pt>
              </c:strCache>
            </c:strRef>
          </c:cat>
          <c:val>
            <c:numRef>
              <c:f>Sheet2!$C$132:$C$137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gapWidth val="0"/>
        <c:gapDepth val="0"/>
        <c:shape val="box"/>
        <c:axId val="96199040"/>
        <c:axId val="96200576"/>
        <c:axId val="0"/>
      </c:bar3DChart>
      <c:catAx>
        <c:axId val="96199040"/>
        <c:scaling>
          <c:orientation val="minMax"/>
        </c:scaling>
        <c:axPos val="b"/>
        <c:majorTickMark val="none"/>
        <c:tickLblPos val="nextTo"/>
        <c:crossAx val="96200576"/>
        <c:crosses val="autoZero"/>
        <c:auto val="1"/>
        <c:lblAlgn val="ctr"/>
        <c:lblOffset val="100"/>
      </c:catAx>
      <c:valAx>
        <c:axId val="96200576"/>
        <c:scaling>
          <c:orientation val="minMax"/>
        </c:scaling>
        <c:axPos val="l"/>
        <c:numFmt formatCode="General" sourceLinked="1"/>
        <c:tickLblPos val="nextTo"/>
        <c:crossAx val="96199040"/>
        <c:crosses val="autoZero"/>
        <c:crossBetween val="between"/>
      </c:valAx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1437591254903514E-2"/>
          <c:y val="4.1465993221435904E-2"/>
          <c:w val="0.88564577272410561"/>
          <c:h val="0.71988157563201671"/>
        </c:manualLayout>
      </c:layout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5"/>
            <c:spPr>
              <a:solidFill>
                <a:schemeClr val="tx2">
                  <a:lumMod val="50000"/>
                </a:schemeClr>
              </a:solidFill>
            </c:spPr>
          </c:dPt>
          <c:dPt>
            <c:idx val="6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Pt>
            <c:idx val="9"/>
            <c:spPr>
              <a:solidFill>
                <a:schemeClr val="bg2">
                  <a:lumMod val="50000"/>
                </a:schemeClr>
              </a:solidFill>
            </c:spPr>
          </c:dPt>
          <c:dPt>
            <c:idx val="1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6.0263231694094414E-3"/>
                  <c:y val="-2.2856982878260233E-2"/>
                </c:manualLayout>
              </c:layout>
              <c:showVal val="1"/>
            </c:dLbl>
            <c:dLbl>
              <c:idx val="1"/>
              <c:layout>
                <c:manualLayout>
                  <c:x val="1.6572388715876001E-2"/>
                  <c:y val="-3.0475977171013774E-2"/>
                </c:manualLayout>
              </c:layout>
              <c:showVal val="1"/>
            </c:dLbl>
            <c:dLbl>
              <c:idx val="2"/>
              <c:layout>
                <c:manualLayout>
                  <c:x val="2.2598711885285391E-2"/>
                  <c:y val="-3.0475977171013774E-2"/>
                </c:manualLayout>
              </c:layout>
              <c:showVal val="1"/>
            </c:dLbl>
            <c:dLbl>
              <c:idx val="3"/>
              <c:layout>
                <c:manualLayout>
                  <c:x val="2.1092131092933022E-2"/>
                  <c:y val="-2.5396647642511191E-2"/>
                </c:manualLayout>
              </c:layout>
              <c:showVal val="1"/>
            </c:dLbl>
            <c:dLbl>
              <c:idx val="4"/>
              <c:layout>
                <c:manualLayout>
                  <c:x val="1.3559227131171279E-2"/>
                  <c:y val="-3.0475977171013774E-2"/>
                </c:manualLayout>
              </c:layout>
              <c:showVal val="1"/>
            </c:dLbl>
            <c:dLbl>
              <c:idx val="5"/>
              <c:layout>
                <c:manualLayout>
                  <c:x val="1.9585550300580793E-2"/>
                  <c:y val="-2.0317318114008952E-2"/>
                </c:manualLayout>
              </c:layout>
              <c:showVal val="1"/>
            </c:dLbl>
            <c:dLbl>
              <c:idx val="6"/>
              <c:layout>
                <c:manualLayout>
                  <c:x val="1.5065807923523586E-2"/>
                  <c:y val="-2.2856982878260233E-2"/>
                </c:manualLayout>
              </c:layout>
              <c:showVal val="1"/>
            </c:dLbl>
            <c:dLbl>
              <c:idx val="7"/>
              <c:layout>
                <c:manualLayout>
                  <c:x val="2.8625035054694815E-2"/>
                  <c:y val="-2.7936312406762552E-2"/>
                </c:manualLayout>
              </c:layout>
              <c:showVal val="1"/>
            </c:dLbl>
            <c:dLbl>
              <c:idx val="8"/>
              <c:layout>
                <c:manualLayout>
                  <c:x val="2.4105292677637752E-2"/>
                  <c:y val="-2.5396647642511191E-2"/>
                </c:manualLayout>
              </c:layout>
              <c:showVal val="1"/>
            </c:dLbl>
            <c:dLbl>
              <c:idx val="9"/>
              <c:layout>
                <c:manualLayout>
                  <c:x val="1.6572388715876001E-2"/>
                  <c:y val="-2.5396647642511191E-2"/>
                </c:manualLayout>
              </c:layout>
              <c:showVal val="1"/>
            </c:dLbl>
            <c:dLbl>
              <c:idx val="10"/>
              <c:layout>
                <c:manualLayout>
                  <c:x val="1.8078969508228192E-2"/>
                  <c:y val="-3.047597717101375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Sheet2!$B$7:$B$17</c:f>
              <c:strCache>
                <c:ptCount val="11"/>
                <c:pt idx="0">
                  <c:v>Jepang</c:v>
                </c:pt>
                <c:pt idx="1">
                  <c:v>Belanda</c:v>
                </c:pt>
                <c:pt idx="2">
                  <c:v>Thailand</c:v>
                </c:pt>
                <c:pt idx="3">
                  <c:v>Jerman </c:v>
                </c:pt>
                <c:pt idx="4">
                  <c:v>Perancis</c:v>
                </c:pt>
                <c:pt idx="5">
                  <c:v>Malaysia</c:v>
                </c:pt>
                <c:pt idx="6">
                  <c:v>Inggris (BH dan BP via Atdik)</c:v>
                </c:pt>
                <c:pt idx="7">
                  <c:v>Taiwan</c:v>
                </c:pt>
                <c:pt idx="8">
                  <c:v>Korea Selatan</c:v>
                </c:pt>
                <c:pt idx="9">
                  <c:v>Australia</c:v>
                </c:pt>
                <c:pt idx="10">
                  <c:v>China</c:v>
                </c:pt>
              </c:strCache>
            </c:strRef>
          </c:cat>
          <c:val>
            <c:numRef>
              <c:f>Sheet2!$C$7:$C$17</c:f>
              <c:numCache>
                <c:formatCode>General</c:formatCode>
                <c:ptCount val="11"/>
                <c:pt idx="0">
                  <c:v>24</c:v>
                </c:pt>
                <c:pt idx="1">
                  <c:v>30</c:v>
                </c:pt>
                <c:pt idx="2">
                  <c:v>11</c:v>
                </c:pt>
                <c:pt idx="3">
                  <c:v>8</c:v>
                </c:pt>
                <c:pt idx="4">
                  <c:v>9</c:v>
                </c:pt>
                <c:pt idx="5">
                  <c:v>26</c:v>
                </c:pt>
                <c:pt idx="6">
                  <c:v>3</c:v>
                </c:pt>
                <c:pt idx="7">
                  <c:v>13</c:v>
                </c:pt>
                <c:pt idx="8">
                  <c:v>1</c:v>
                </c:pt>
                <c:pt idx="9">
                  <c:v>1</c:v>
                </c:pt>
                <c:pt idx="10">
                  <c:v>4</c:v>
                </c:pt>
              </c:numCache>
            </c:numRef>
          </c:val>
        </c:ser>
        <c:gapWidth val="0"/>
        <c:gapDepth val="0"/>
        <c:shape val="box"/>
        <c:axId val="96311168"/>
        <c:axId val="96312704"/>
        <c:axId val="0"/>
      </c:bar3DChart>
      <c:catAx>
        <c:axId val="96311168"/>
        <c:scaling>
          <c:orientation val="minMax"/>
        </c:scaling>
        <c:axPos val="b"/>
        <c:majorTickMark val="none"/>
        <c:tickLblPos val="nextTo"/>
        <c:crossAx val="96312704"/>
        <c:crosses val="autoZero"/>
        <c:auto val="1"/>
        <c:lblAlgn val="ctr"/>
        <c:lblOffset val="100"/>
      </c:catAx>
      <c:valAx>
        <c:axId val="963127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id-ID" sz="1400"/>
                  <a:t>Jumlah</a:t>
                </a:r>
              </a:p>
            </c:rich>
          </c:tx>
          <c:layout/>
        </c:title>
        <c:numFmt formatCode="General" sourceLinked="1"/>
        <c:tickLblPos val="nextTo"/>
        <c:crossAx val="96311168"/>
        <c:crosses val="autoZero"/>
        <c:crossBetween val="between"/>
      </c:valAx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plotArea>
      <c:layout/>
      <c:barChart>
        <c:barDir val="col"/>
        <c:grouping val="stacked"/>
        <c:ser>
          <c:idx val="0"/>
          <c:order val="0"/>
          <c:tx>
            <c:strRef>
              <c:f>'dana 2006-2010'!$K$12</c:f>
              <c:strCache>
                <c:ptCount val="1"/>
                <c:pt idx="0">
                  <c:v>DANA BEASISWA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rgbClr val="5B200D"/>
              </a:solidFill>
            </c:spPr>
          </c:dPt>
          <c:dPt>
            <c:idx val="1"/>
            <c:spPr>
              <a:solidFill>
                <a:srgbClr val="05325B"/>
              </a:solidFill>
            </c:spPr>
          </c:dPt>
          <c:dPt>
            <c:idx val="2"/>
            <c:spPr>
              <a:solidFill>
                <a:srgbClr val="053D16"/>
              </a:solidFill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spPr>
              <a:solidFill>
                <a:schemeClr val="tx2">
                  <a:lumMod val="50000"/>
                </a:schemeClr>
              </a:solidFill>
            </c:spPr>
          </c:dPt>
          <c:dPt>
            <c:idx val="7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'dana 2006-2010'!$J$13:$J$20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'dana 2006-2010'!$K$13:$K$20</c:f>
              <c:numCache>
                <c:formatCode>General</c:formatCode>
                <c:ptCount val="8"/>
                <c:pt idx="0">
                  <c:v>30.06</c:v>
                </c:pt>
                <c:pt idx="1">
                  <c:v>227</c:v>
                </c:pt>
                <c:pt idx="2">
                  <c:v>142.6</c:v>
                </c:pt>
                <c:pt idx="3">
                  <c:v>74</c:v>
                </c:pt>
                <c:pt idx="4">
                  <c:v>77.5</c:v>
                </c:pt>
                <c:pt idx="5">
                  <c:v>127.01</c:v>
                </c:pt>
                <c:pt idx="6">
                  <c:v>162.84</c:v>
                </c:pt>
                <c:pt idx="7">
                  <c:v>194.82000000000025</c:v>
                </c:pt>
              </c:numCache>
            </c:numRef>
          </c:val>
        </c:ser>
        <c:ser>
          <c:idx val="1"/>
          <c:order val="1"/>
          <c:tx>
            <c:strRef>
              <c:f>'dana 2006-2010'!$L$12</c:f>
              <c:strCache>
                <c:ptCount val="1"/>
              </c:strCache>
            </c:strRef>
          </c:tx>
          <c:spPr>
            <a:solidFill>
              <a:srgbClr val="00B050"/>
            </a:solidFill>
          </c:spPr>
          <c:dPt>
            <c:idx val="4"/>
            <c:spPr>
              <a:solidFill>
                <a:srgbClr val="A50021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'dana 2006-2010'!$J$13:$J$20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'dana 2006-2010'!$L$13:$L$20</c:f>
              <c:numCache>
                <c:formatCode>General</c:formatCode>
                <c:ptCount val="8"/>
                <c:pt idx="2">
                  <c:v>35.390000000000015</c:v>
                </c:pt>
                <c:pt idx="4">
                  <c:v>24</c:v>
                </c:pt>
              </c:numCache>
            </c:numRef>
          </c:val>
        </c:ser>
        <c:gapWidth val="75"/>
        <c:overlap val="100"/>
        <c:axId val="96422912"/>
        <c:axId val="96425088"/>
      </c:barChart>
      <c:catAx>
        <c:axId val="96422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1800" b="1">
                    <a:solidFill>
                      <a:srgbClr val="000000"/>
                    </a:solidFill>
                  </a:rPr>
                  <a:t>DANA BEASISWA UNGGULAN </a:t>
                </a:r>
                <a:endParaRPr lang="id-ID" sz="1800">
                  <a:solidFill>
                    <a:srgbClr val="000000"/>
                  </a:solidFill>
                </a:endParaRP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1800" b="1">
                    <a:solidFill>
                      <a:srgbClr val="000000"/>
                    </a:solidFill>
                  </a:rPr>
                  <a:t>TAHUN 2006</a:t>
                </a:r>
                <a:r>
                  <a:rPr lang="en-US" sz="1800" b="1" baseline="0">
                    <a:solidFill>
                      <a:srgbClr val="000000"/>
                    </a:solidFill>
                  </a:rPr>
                  <a:t> s.d. </a:t>
                </a:r>
                <a:r>
                  <a:rPr lang="en-US" sz="1800" b="1">
                    <a:solidFill>
                      <a:srgbClr val="000000"/>
                    </a:solidFill>
                  </a:rPr>
                  <a:t>201</a:t>
                </a:r>
                <a:r>
                  <a:rPr lang="id-ID" sz="1800" b="1">
                    <a:solidFill>
                      <a:srgbClr val="000000"/>
                    </a:solidFill>
                  </a:rPr>
                  <a:t>3</a:t>
                </a:r>
                <a:endParaRPr lang="id-ID" sz="1800">
                  <a:solidFill>
                    <a:srgbClr val="000000"/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="1">
                <a:solidFill>
                  <a:srgbClr val="000000"/>
                </a:solidFill>
              </a:defRPr>
            </a:pPr>
            <a:endParaRPr lang="en-US"/>
          </a:p>
        </c:txPr>
        <c:crossAx val="96425088"/>
        <c:crosses val="autoZero"/>
        <c:auto val="1"/>
        <c:lblAlgn val="ctr"/>
        <c:lblOffset val="100"/>
      </c:catAx>
      <c:valAx>
        <c:axId val="96425088"/>
        <c:scaling>
          <c:orientation val="minMax"/>
        </c:scaling>
        <c:axPos val="l"/>
        <c:majorGridlines>
          <c:spPr>
            <a:ln>
              <a:solidFill>
                <a:srgbClr val="000000"/>
              </a:solidFill>
            </a:ln>
          </c:spPr>
        </c:majorGridlines>
        <c:minorGridlines>
          <c:spPr>
            <a:ln>
              <a:solidFill>
                <a:srgbClr val="00000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r>
                  <a:rPr lang="en-US" sz="1800" b="1">
                    <a:solidFill>
                      <a:srgbClr val="000000"/>
                    </a:solidFill>
                  </a:rPr>
                  <a:t>Jumlah</a:t>
                </a:r>
                <a:r>
                  <a:rPr lang="en-US" sz="1800" b="1" baseline="0">
                    <a:solidFill>
                      <a:srgbClr val="000000"/>
                    </a:solidFill>
                  </a:rPr>
                  <a:t> Dana (dalam Milyar Rupiah)</a:t>
                </a:r>
                <a:endParaRPr lang="en-US" sz="1800" b="1">
                  <a:solidFill>
                    <a:srgbClr val="000000"/>
                  </a:solidFill>
                </a:endParaRPr>
              </a:p>
            </c:rich>
          </c:tx>
          <c:layout/>
          <c:spPr>
            <a:ln>
              <a:solidFill>
                <a:srgbClr val="000000"/>
              </a:solidFill>
            </a:ln>
          </c:spPr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200" b="1">
                <a:solidFill>
                  <a:srgbClr val="000000"/>
                </a:solidFill>
              </a:defRPr>
            </a:pPr>
            <a:endParaRPr lang="en-US"/>
          </a:p>
        </c:txPr>
        <c:crossAx val="96422912"/>
        <c:crosses val="autoZero"/>
        <c:crossBetween val="between"/>
      </c:valAx>
      <c:spPr>
        <a:ln>
          <a:solidFill>
            <a:srgbClr val="000000"/>
          </a:solidFill>
        </a:ln>
      </c:spPr>
    </c:plotArea>
    <c:plotVisOnly val="1"/>
    <c:dispBlanksAs val="gap"/>
  </c:chart>
  <c:spPr>
    <a:solidFill>
      <a:srgbClr val="FFFFFF"/>
    </a:solidFill>
  </c:sp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07C41-7440-B842-8C9B-42BFFDC13EB2}" type="doc">
      <dgm:prSet loTypeId="urn:microsoft.com/office/officeart/2005/8/layout/arrow2" loCatId="" qsTypeId="urn:microsoft.com/office/officeart/2005/8/quickstyle/simple5" qsCatId="simple" csTypeId="urn:microsoft.com/office/officeart/2005/8/colors/accent1_2" csCatId="accent1" phldr="1"/>
      <dgm:spPr/>
    </dgm:pt>
    <dgm:pt modelId="{F1E19218-C3DF-1C41-8A83-C6EE383DCF0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40000"/>
                  <a:lumOff val="60000"/>
                </a:schemeClr>
              </a:solidFill>
            </a:rPr>
            <a:t>2011</a:t>
          </a:r>
          <a:endParaRPr lang="en-US" sz="1800" b="1" dirty="0" smtClean="0">
            <a:solidFill>
              <a:schemeClr val="tx2">
                <a:lumMod val="40000"/>
                <a:lumOff val="60000"/>
              </a:schemeClr>
            </a:solidFill>
          </a:endParaRPr>
        </a:p>
        <a:p>
          <a:r>
            <a:rPr lang="en-US" sz="1200" dirty="0" smtClean="0"/>
            <a:t>PDB: USD 700 </a:t>
          </a:r>
          <a:r>
            <a:rPr lang="en-US" sz="1200" dirty="0" err="1" smtClean="0"/>
            <a:t>Miliar</a:t>
          </a:r>
          <a:endParaRPr lang="en-US" sz="1200" dirty="0" smtClean="0"/>
        </a:p>
        <a:p>
          <a:r>
            <a:rPr lang="en-US" sz="1200" dirty="0" err="1" smtClean="0"/>
            <a:t>Pendapatan</a:t>
          </a:r>
          <a:r>
            <a:rPr lang="en-US" sz="1200" dirty="0" smtClean="0"/>
            <a:t>/</a:t>
          </a:r>
          <a:r>
            <a:rPr lang="en-US" sz="1200" dirty="0" err="1" smtClean="0"/>
            <a:t>kapita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en-US" sz="1200" dirty="0" smtClean="0"/>
            <a:t>USD 3.000</a:t>
          </a:r>
          <a:endParaRPr lang="en-US" sz="1200" dirty="0"/>
        </a:p>
      </dgm:t>
    </dgm:pt>
    <dgm:pt modelId="{C93652A5-8983-8D44-A153-353FCD7BA3B2}" type="parTrans" cxnId="{CA7885A0-A7D6-C544-82F8-B873D35DC8F9}">
      <dgm:prSet/>
      <dgm:spPr/>
      <dgm:t>
        <a:bodyPr/>
        <a:lstStyle/>
        <a:p>
          <a:endParaRPr lang="en-US"/>
        </a:p>
      </dgm:t>
    </dgm:pt>
    <dgm:pt modelId="{AF37DC8A-D2D3-4B48-9F75-5E9D170A8E5E}" type="sibTrans" cxnId="{CA7885A0-A7D6-C544-82F8-B873D35DC8F9}">
      <dgm:prSet/>
      <dgm:spPr/>
      <dgm:t>
        <a:bodyPr/>
        <a:lstStyle/>
        <a:p>
          <a:endParaRPr lang="en-US"/>
        </a:p>
      </dgm:t>
    </dgm:pt>
    <dgm:pt modelId="{0CE7F3B7-8ED9-EF43-A8D1-2E69F08D24D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2025</a:t>
          </a:r>
        </a:p>
        <a:p>
          <a:r>
            <a:rPr lang="en-US" sz="1200" dirty="0" smtClean="0"/>
            <a:t>PDB: USD 4~4,5 </a:t>
          </a:r>
          <a:r>
            <a:rPr lang="en-US" sz="1200" dirty="0" err="1" smtClean="0"/>
            <a:t>Triliun</a:t>
          </a:r>
          <a:endParaRPr lang="en-US" sz="1200" dirty="0" smtClean="0"/>
        </a:p>
        <a:p>
          <a:r>
            <a:rPr lang="en-US" sz="1200" dirty="0" err="1" smtClean="0"/>
            <a:t>Pendapatan</a:t>
          </a:r>
          <a:r>
            <a:rPr lang="en-US" sz="1200" dirty="0" smtClean="0"/>
            <a:t>/</a:t>
          </a:r>
          <a:r>
            <a:rPr lang="en-US" sz="1200" dirty="0" err="1" smtClean="0"/>
            <a:t>kapita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en-US" sz="1200" b="1" dirty="0" err="1" smtClean="0">
              <a:solidFill>
                <a:srgbClr val="0000CC"/>
              </a:solidFill>
            </a:rPr>
            <a:t>diperkirakan</a:t>
          </a:r>
          <a:r>
            <a:rPr lang="en-US" sz="1200" b="1" dirty="0" smtClean="0">
              <a:solidFill>
                <a:srgbClr val="0000CC"/>
              </a:solidFill>
            </a:rPr>
            <a:t> USD 14.250-15.500 (</a:t>
          </a:r>
          <a:r>
            <a:rPr lang="en-US" sz="1200" b="1" dirty="0" err="1" smtClean="0">
              <a:solidFill>
                <a:srgbClr val="0000CC"/>
              </a:solidFill>
            </a:rPr>
            <a:t>negara</a:t>
          </a:r>
          <a:r>
            <a:rPr lang="en-US" sz="1200" b="1" dirty="0" smtClean="0">
              <a:solidFill>
                <a:srgbClr val="0000CC"/>
              </a:solidFill>
            </a:rPr>
            <a:t> </a:t>
          </a:r>
          <a:r>
            <a:rPr lang="en-US" sz="1200" b="1" dirty="0" err="1" smtClean="0">
              <a:solidFill>
                <a:srgbClr val="0000CC"/>
              </a:solidFill>
            </a:rPr>
            <a:t>berpendapatan</a:t>
          </a:r>
          <a:r>
            <a:rPr lang="en-US" sz="1200" b="1" dirty="0" smtClean="0">
              <a:solidFill>
                <a:srgbClr val="0000CC"/>
              </a:solidFill>
            </a:rPr>
            <a:t> </a:t>
          </a:r>
          <a:r>
            <a:rPr lang="en-US" sz="1200" b="1" dirty="0" err="1" smtClean="0">
              <a:solidFill>
                <a:srgbClr val="0000CC"/>
              </a:solidFill>
            </a:rPr>
            <a:t>tinggi</a:t>
          </a:r>
          <a:r>
            <a:rPr lang="en-US" sz="1200" dirty="0" smtClean="0"/>
            <a:t>)</a:t>
          </a:r>
          <a:endParaRPr lang="en-US" sz="1200" dirty="0"/>
        </a:p>
      </dgm:t>
    </dgm:pt>
    <dgm:pt modelId="{DB3AD8BD-EEEF-CF46-955F-F2C56B3A6071}" type="parTrans" cxnId="{D7F05A67-7A5E-4849-9263-574341C26664}">
      <dgm:prSet/>
      <dgm:spPr/>
      <dgm:t>
        <a:bodyPr/>
        <a:lstStyle/>
        <a:p>
          <a:endParaRPr lang="en-US"/>
        </a:p>
      </dgm:t>
    </dgm:pt>
    <dgm:pt modelId="{7F464DFA-4C91-C64D-AEE4-6CB8A5A1C37A}" type="sibTrans" cxnId="{D7F05A67-7A5E-4849-9263-574341C26664}">
      <dgm:prSet/>
      <dgm:spPr/>
      <dgm:t>
        <a:bodyPr/>
        <a:lstStyle/>
        <a:p>
          <a:endParaRPr lang="en-US"/>
        </a:p>
      </dgm:t>
    </dgm:pt>
    <dgm:pt modelId="{53AD84B8-0274-5541-B54C-2A926C9A29D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3">
                  <a:lumMod val="50000"/>
                </a:schemeClr>
              </a:solidFill>
            </a:rPr>
            <a:t>2045</a:t>
          </a:r>
          <a:endParaRPr lang="en-US" sz="15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en-US" sz="1500" dirty="0" smtClean="0"/>
            <a:t>PDB: USD 15~17,5 </a:t>
          </a:r>
          <a:r>
            <a:rPr lang="en-US" sz="1500" dirty="0" err="1" smtClean="0"/>
            <a:t>Triliun</a:t>
          </a:r>
          <a:endParaRPr lang="en-US" sz="1500" dirty="0" smtClean="0"/>
        </a:p>
        <a:p>
          <a:r>
            <a:rPr lang="en-US" sz="1500" dirty="0" err="1" smtClean="0"/>
            <a:t>Pendapatan</a:t>
          </a:r>
          <a:r>
            <a:rPr lang="en-US" sz="1500" dirty="0" smtClean="0"/>
            <a:t>/</a:t>
          </a:r>
          <a:r>
            <a:rPr lang="en-US" sz="1500" dirty="0" err="1" smtClean="0"/>
            <a:t>kapita</a:t>
          </a:r>
          <a:r>
            <a:rPr lang="en-US" sz="1500" dirty="0" smtClean="0"/>
            <a:t/>
          </a:r>
          <a:br>
            <a:rPr lang="en-US" sz="1500" dirty="0" smtClean="0"/>
          </a:br>
          <a:r>
            <a:rPr lang="en-US" sz="1500" b="1" dirty="0" err="1" smtClean="0">
              <a:solidFill>
                <a:srgbClr val="FF0000"/>
              </a:solidFill>
            </a:rPr>
            <a:t>diperkirakan</a:t>
          </a:r>
          <a:r>
            <a:rPr lang="en-US" sz="1500" b="1" dirty="0" smtClean="0">
              <a:solidFill>
                <a:srgbClr val="FF0000"/>
              </a:solidFill>
            </a:rPr>
            <a:t> USD 44.500-49.000</a:t>
          </a:r>
          <a:endParaRPr lang="en-US" sz="1500" b="1" dirty="0">
            <a:solidFill>
              <a:srgbClr val="FF0000"/>
            </a:solidFill>
          </a:endParaRPr>
        </a:p>
      </dgm:t>
    </dgm:pt>
    <dgm:pt modelId="{97714EA7-82AF-2B46-8C92-42A51E0708CE}" type="parTrans" cxnId="{5190E7AE-E185-3D41-891E-89CDD4319B2B}">
      <dgm:prSet/>
      <dgm:spPr/>
      <dgm:t>
        <a:bodyPr/>
        <a:lstStyle/>
        <a:p>
          <a:endParaRPr lang="en-US"/>
        </a:p>
      </dgm:t>
    </dgm:pt>
    <dgm:pt modelId="{324C39E9-0F1A-D447-A3CA-DD411D2259C2}" type="sibTrans" cxnId="{5190E7AE-E185-3D41-891E-89CDD4319B2B}">
      <dgm:prSet/>
      <dgm:spPr/>
      <dgm:t>
        <a:bodyPr/>
        <a:lstStyle/>
        <a:p>
          <a:endParaRPr lang="en-US"/>
        </a:p>
      </dgm:t>
    </dgm:pt>
    <dgm:pt modelId="{67C5A090-9E46-F842-B3E3-1EC503ADC77B}" type="pres">
      <dgm:prSet presAssocID="{6AB07C41-7440-B842-8C9B-42BFFDC13EB2}" presName="arrowDiagram" presStyleCnt="0">
        <dgm:presLayoutVars>
          <dgm:chMax val="5"/>
          <dgm:dir/>
          <dgm:resizeHandles val="exact"/>
        </dgm:presLayoutVars>
      </dgm:prSet>
      <dgm:spPr/>
    </dgm:pt>
    <dgm:pt modelId="{8BE3010D-0520-0840-BA17-2FAD1090661A}" type="pres">
      <dgm:prSet presAssocID="{6AB07C41-7440-B842-8C9B-42BFFDC13EB2}" presName="arrow" presStyleLbl="bgShp" presStyleIdx="0" presStyleCn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outerShdw blurRad="95250" dist="114300" dir="2460000" rotWithShape="0">
            <a:srgbClr val="000000">
              <a:alpha val="35000"/>
            </a:srgbClr>
          </a:outerShdw>
        </a:effectLst>
      </dgm:spPr>
    </dgm:pt>
    <dgm:pt modelId="{C537F6BE-FBC6-6E47-BD19-FE89ECCAE3E9}" type="pres">
      <dgm:prSet presAssocID="{6AB07C41-7440-B842-8C9B-42BFFDC13EB2}" presName="arrowDiagram3" presStyleCnt="0"/>
      <dgm:spPr/>
    </dgm:pt>
    <dgm:pt modelId="{880DF40B-9FA7-0D4D-85B5-D1DE2D12CBF3}" type="pres">
      <dgm:prSet presAssocID="{F1E19218-C3DF-1C41-8A83-C6EE383DCF06}" presName="bullet3a" presStyleLbl="node1" presStyleIdx="0" presStyleCnt="3" custLinFactNeighborX="-30743" custLinFactNeighborY="21078"/>
      <dgm:spPr>
        <a:solidFill>
          <a:schemeClr val="tx2">
            <a:lumMod val="75000"/>
          </a:schemeClr>
        </a:solidFill>
      </dgm:spPr>
    </dgm:pt>
    <dgm:pt modelId="{58CCF1D1-26C0-9A49-8967-C6C71FCD5583}" type="pres">
      <dgm:prSet presAssocID="{F1E19218-C3DF-1C41-8A83-C6EE383DCF06}" presName="textBox3a" presStyleLbl="revTx" presStyleIdx="0" presStyleCnt="3" custScaleY="77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66A94-0A27-C947-8FE5-845FC0ED4609}" type="pres">
      <dgm:prSet presAssocID="{0CE7F3B7-8ED9-EF43-A8D1-2E69F08D24DF}" presName="bullet3b" presStyleLbl="node1" presStyleIdx="1" presStyleCnt="3"/>
      <dgm:spPr>
        <a:solidFill>
          <a:srgbClr val="17375E"/>
        </a:solidFill>
      </dgm:spPr>
    </dgm:pt>
    <dgm:pt modelId="{C850CF42-063C-8D42-BCE7-E923FB306A87}" type="pres">
      <dgm:prSet presAssocID="{0CE7F3B7-8ED9-EF43-A8D1-2E69F08D24DF}" presName="textBox3b" presStyleLbl="revTx" presStyleIdx="1" presStyleCnt="3" custScaleX="137811" custScaleY="55145" custLinFactNeighborX="19687" custLinFactNeighborY="-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57F65-7E96-E54B-8091-947CEB7AE3A5}" type="pres">
      <dgm:prSet presAssocID="{53AD84B8-0274-5541-B54C-2A926C9A29DA}" presName="bullet3c" presStyleLbl="node1" presStyleIdx="2" presStyleCnt="3"/>
      <dgm:spPr>
        <a:solidFill>
          <a:schemeClr val="accent3">
            <a:lumMod val="75000"/>
          </a:schemeClr>
        </a:solidFill>
      </dgm:spPr>
    </dgm:pt>
    <dgm:pt modelId="{569463E3-9709-D641-8E42-C97E7EE8A7C5}" type="pres">
      <dgm:prSet presAssocID="{53AD84B8-0274-5541-B54C-2A926C9A29DA}" presName="textBox3c" presStyleLbl="revTx" presStyleIdx="2" presStyleCnt="3" custScaleX="136557" custScaleY="38982" custLinFactNeighborX="10284" custLinFactNeighborY="-10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90E7AE-E185-3D41-891E-89CDD4319B2B}" srcId="{6AB07C41-7440-B842-8C9B-42BFFDC13EB2}" destId="{53AD84B8-0274-5541-B54C-2A926C9A29DA}" srcOrd="2" destOrd="0" parTransId="{97714EA7-82AF-2B46-8C92-42A51E0708CE}" sibTransId="{324C39E9-0F1A-D447-A3CA-DD411D2259C2}"/>
    <dgm:cxn modelId="{4CF00E1C-1689-4198-AC73-C137EE70CFCF}" type="presOf" srcId="{53AD84B8-0274-5541-B54C-2A926C9A29DA}" destId="{569463E3-9709-D641-8E42-C97E7EE8A7C5}" srcOrd="0" destOrd="0" presId="urn:microsoft.com/office/officeart/2005/8/layout/arrow2"/>
    <dgm:cxn modelId="{CA7885A0-A7D6-C544-82F8-B873D35DC8F9}" srcId="{6AB07C41-7440-B842-8C9B-42BFFDC13EB2}" destId="{F1E19218-C3DF-1C41-8A83-C6EE383DCF06}" srcOrd="0" destOrd="0" parTransId="{C93652A5-8983-8D44-A153-353FCD7BA3B2}" sibTransId="{AF37DC8A-D2D3-4B48-9F75-5E9D170A8E5E}"/>
    <dgm:cxn modelId="{D7F05A67-7A5E-4849-9263-574341C26664}" srcId="{6AB07C41-7440-B842-8C9B-42BFFDC13EB2}" destId="{0CE7F3B7-8ED9-EF43-A8D1-2E69F08D24DF}" srcOrd="1" destOrd="0" parTransId="{DB3AD8BD-EEEF-CF46-955F-F2C56B3A6071}" sibTransId="{7F464DFA-4C91-C64D-AEE4-6CB8A5A1C37A}"/>
    <dgm:cxn modelId="{64DEAC9F-5054-458C-86D5-38A590E095FB}" type="presOf" srcId="{6AB07C41-7440-B842-8C9B-42BFFDC13EB2}" destId="{67C5A090-9E46-F842-B3E3-1EC503ADC77B}" srcOrd="0" destOrd="0" presId="urn:microsoft.com/office/officeart/2005/8/layout/arrow2"/>
    <dgm:cxn modelId="{F61DD934-8021-4496-BEF4-48859BA26034}" type="presOf" srcId="{F1E19218-C3DF-1C41-8A83-C6EE383DCF06}" destId="{58CCF1D1-26C0-9A49-8967-C6C71FCD5583}" srcOrd="0" destOrd="0" presId="urn:microsoft.com/office/officeart/2005/8/layout/arrow2"/>
    <dgm:cxn modelId="{6F4C5890-84BC-4114-89DD-61FECC2A77BF}" type="presOf" srcId="{0CE7F3B7-8ED9-EF43-A8D1-2E69F08D24DF}" destId="{C850CF42-063C-8D42-BCE7-E923FB306A87}" srcOrd="0" destOrd="0" presId="urn:microsoft.com/office/officeart/2005/8/layout/arrow2"/>
    <dgm:cxn modelId="{5BB7DBD3-F661-49CF-9185-9C0AF2532577}" type="presParOf" srcId="{67C5A090-9E46-F842-B3E3-1EC503ADC77B}" destId="{8BE3010D-0520-0840-BA17-2FAD1090661A}" srcOrd="0" destOrd="0" presId="urn:microsoft.com/office/officeart/2005/8/layout/arrow2"/>
    <dgm:cxn modelId="{0C53FE8A-B92E-4E1C-8762-0BFCACBC6DA0}" type="presParOf" srcId="{67C5A090-9E46-F842-B3E3-1EC503ADC77B}" destId="{C537F6BE-FBC6-6E47-BD19-FE89ECCAE3E9}" srcOrd="1" destOrd="0" presId="urn:microsoft.com/office/officeart/2005/8/layout/arrow2"/>
    <dgm:cxn modelId="{BD1CDA78-EA3D-4241-A5C3-E3DE4F1A3DE8}" type="presParOf" srcId="{C537F6BE-FBC6-6E47-BD19-FE89ECCAE3E9}" destId="{880DF40B-9FA7-0D4D-85B5-D1DE2D12CBF3}" srcOrd="0" destOrd="0" presId="urn:microsoft.com/office/officeart/2005/8/layout/arrow2"/>
    <dgm:cxn modelId="{0D9FFDA7-AF5D-4E00-A493-1AF8830B13CA}" type="presParOf" srcId="{C537F6BE-FBC6-6E47-BD19-FE89ECCAE3E9}" destId="{58CCF1D1-26C0-9A49-8967-C6C71FCD5583}" srcOrd="1" destOrd="0" presId="urn:microsoft.com/office/officeart/2005/8/layout/arrow2"/>
    <dgm:cxn modelId="{8EA3F49D-6624-4927-AFA9-E63C92E04849}" type="presParOf" srcId="{C537F6BE-FBC6-6E47-BD19-FE89ECCAE3E9}" destId="{79F66A94-0A27-C947-8FE5-845FC0ED4609}" srcOrd="2" destOrd="0" presId="urn:microsoft.com/office/officeart/2005/8/layout/arrow2"/>
    <dgm:cxn modelId="{3BB49C62-15AC-4AA3-8F4E-D817F5A5B052}" type="presParOf" srcId="{C537F6BE-FBC6-6E47-BD19-FE89ECCAE3E9}" destId="{C850CF42-063C-8D42-BCE7-E923FB306A87}" srcOrd="3" destOrd="0" presId="urn:microsoft.com/office/officeart/2005/8/layout/arrow2"/>
    <dgm:cxn modelId="{0E891B44-443A-466D-B3B7-8986ADBB6F4A}" type="presParOf" srcId="{C537F6BE-FBC6-6E47-BD19-FE89ECCAE3E9}" destId="{95457F65-7E96-E54B-8091-947CEB7AE3A5}" srcOrd="4" destOrd="0" presId="urn:microsoft.com/office/officeart/2005/8/layout/arrow2"/>
    <dgm:cxn modelId="{010F7BFC-A2C5-405F-BF02-C930B6BECB31}" type="presParOf" srcId="{C537F6BE-FBC6-6E47-BD19-FE89ECCAE3E9}" destId="{569463E3-9709-D641-8E42-C97E7EE8A7C5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0.43333</cdr:x>
      <cdr:y>0.28378</cdr:y>
    </cdr:from>
    <cdr:to>
      <cdr:x>0.68333</cdr:x>
      <cdr:y>0.37838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3962400" y="1600200"/>
          <a:ext cx="2286000" cy="533400"/>
        </a:xfrm>
        <a:prstGeom xmlns:a="http://schemas.openxmlformats.org/drawingml/2006/main" prst="wedgeRoundRectCallout">
          <a:avLst>
            <a:gd name="adj1" fmla="val 6860"/>
            <a:gd name="adj2" fmla="val 177224"/>
            <a:gd name="adj3" fmla="val 16667"/>
          </a:avLst>
        </a:prstGeom>
        <a:solidFill xmlns:a="http://schemas.openxmlformats.org/drawingml/2006/main">
          <a:srgbClr val="00B0F0"/>
        </a:solidFill>
        <a:ln xmlns:a="http://schemas.openxmlformats.org/drawingml/2006/main" w="11429" cap="flat" cmpd="sng" algn="ctr">
          <a:solidFill>
            <a:srgbClr val="3366FF">
              <a:shade val="50000"/>
            </a:srgb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en-US" sz="1400" b="1" dirty="0" err="1" smtClean="0">
              <a:solidFill>
                <a:srgbClr val="000000"/>
              </a:solidFill>
            </a:rPr>
            <a:t>Penambahan</a:t>
          </a:r>
          <a:r>
            <a:rPr lang="en-US" sz="1400" b="1" dirty="0" smtClean="0">
              <a:solidFill>
                <a:srgbClr val="000000"/>
              </a:solidFill>
            </a:rPr>
            <a:t> Dana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APBN-P 2010</a:t>
          </a:r>
          <a:endParaRPr lang="en-US" sz="14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0.38333</cdr:x>
      <cdr:y>0.10811</cdr:y>
    </cdr:from>
    <cdr:to>
      <cdr:x>0.63333</cdr:x>
      <cdr:y>0.2027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3505200" y="609600"/>
          <a:ext cx="2286000" cy="533400"/>
        </a:xfrm>
        <a:prstGeom xmlns:a="http://schemas.openxmlformats.org/drawingml/2006/main" prst="wedgeRoundRectCallout">
          <a:avLst>
            <a:gd name="adj1" fmla="val -50372"/>
            <a:gd name="adj2" fmla="val 116566"/>
            <a:gd name="adj3" fmla="val 16667"/>
          </a:avLst>
        </a:prstGeom>
        <a:solidFill xmlns:a="http://schemas.openxmlformats.org/drawingml/2006/main">
          <a:srgbClr val="3366FF"/>
        </a:solidFill>
        <a:ln xmlns:a="http://schemas.openxmlformats.org/drawingml/2006/main" w="11429" cap="flat" cmpd="sng" algn="ctr">
          <a:solidFill>
            <a:srgbClr val="3366FF">
              <a:shade val="50000"/>
            </a:srgb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en-US" sz="1400" b="1" dirty="0" err="1" smtClean="0">
              <a:solidFill>
                <a:srgbClr val="000000"/>
              </a:solidFill>
            </a:rPr>
            <a:t>Pengurangan</a:t>
          </a:r>
          <a:r>
            <a:rPr lang="en-US" sz="1400" b="1" dirty="0" smtClean="0">
              <a:solidFill>
                <a:srgbClr val="000000"/>
              </a:solidFill>
            </a:rPr>
            <a:t> Dana</a:t>
          </a:r>
          <a:endParaRPr lang="en-US" sz="1400" b="1" dirty="0">
            <a:solidFill>
              <a:srgbClr val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08158-26AE-4D91-8831-01719FF7400E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AD0B71-9561-47CB-B2E0-DF87ADE7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57CAB4-77B7-477B-8F90-38339B60776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62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A08B599-C557-4283-B369-68A9E043798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id-ID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7FA49E-D567-416D-9B95-C55BE56A202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lIns="91004" tIns="45502" rIns="91004" bIns="455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4" tIns="45502" rIns="91004" bIns="45502" anchor="b"/>
          <a:lstStyle/>
          <a:p>
            <a:pPr algn="r" defTabSz="893763"/>
            <a:fld id="{B96953CD-604F-4BC7-B785-C065A67E871C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893763"/>
              <a:t>29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4" name="Date Placeholder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>
              <a:defRPr/>
            </a:pPr>
            <a:fld id="{299D13B6-F7BF-4104-9EE3-98ABDD3855F5}" type="slidenum">
              <a:rPr lang="en-US" sz="1200">
                <a:solidFill>
                  <a:prstClr val="black"/>
                </a:solidFill>
              </a:rPr>
              <a:pPr algn="r">
                <a:defRPr/>
              </a:pPr>
              <a:t>31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166688" y="-12700"/>
            <a:ext cx="9310688" cy="6878638"/>
          </a:xfrm>
          <a:custGeom>
            <a:avLst/>
            <a:gdLst/>
            <a:ahLst/>
            <a:cxnLst>
              <a:cxn ang="0">
                <a:pos x="5865" y="2870"/>
              </a:cxn>
              <a:cxn ang="0">
                <a:pos x="4934" y="3427"/>
              </a:cxn>
              <a:cxn ang="0">
                <a:pos x="3003" y="3839"/>
              </a:cxn>
              <a:cxn ang="0">
                <a:pos x="1319" y="3610"/>
              </a:cxn>
              <a:cxn ang="0">
                <a:pos x="145" y="2327"/>
              </a:cxn>
              <a:cxn ang="0">
                <a:pos x="519" y="553"/>
              </a:cxn>
              <a:cxn ang="0">
                <a:pos x="1130" y="8"/>
              </a:cxn>
              <a:cxn ang="0">
                <a:pos x="98" y="0"/>
              </a:cxn>
              <a:cxn ang="0">
                <a:pos x="94" y="4328"/>
              </a:cxn>
              <a:cxn ang="0">
                <a:pos x="5862" y="4333"/>
              </a:cxn>
            </a:cxnLst>
            <a:rect l="0" t="0" r="r" b="b"/>
            <a:pathLst>
              <a:path w="5865" h="4333">
                <a:moveTo>
                  <a:pt x="5865" y="2870"/>
                </a:moveTo>
                <a:cubicBezTo>
                  <a:pt x="5766" y="3006"/>
                  <a:pt x="5616" y="3111"/>
                  <a:pt x="4934" y="3427"/>
                </a:cubicBezTo>
                <a:cubicBezTo>
                  <a:pt x="4254" y="3742"/>
                  <a:pt x="3605" y="3809"/>
                  <a:pt x="3003" y="3839"/>
                </a:cubicBezTo>
                <a:cubicBezTo>
                  <a:pt x="2401" y="3869"/>
                  <a:pt x="1795" y="3862"/>
                  <a:pt x="1319" y="3610"/>
                </a:cubicBezTo>
                <a:cubicBezTo>
                  <a:pt x="784" y="3413"/>
                  <a:pt x="233" y="2771"/>
                  <a:pt x="145" y="2327"/>
                </a:cubicBezTo>
                <a:cubicBezTo>
                  <a:pt x="0" y="1528"/>
                  <a:pt x="308" y="844"/>
                  <a:pt x="519" y="553"/>
                </a:cubicBezTo>
                <a:cubicBezTo>
                  <a:pt x="729" y="262"/>
                  <a:pt x="1076" y="17"/>
                  <a:pt x="1130" y="8"/>
                </a:cubicBezTo>
                <a:lnTo>
                  <a:pt x="98" y="0"/>
                </a:lnTo>
                <a:lnTo>
                  <a:pt x="94" y="4328"/>
                </a:lnTo>
                <a:lnTo>
                  <a:pt x="5862" y="4333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6"/>
          <p:cNvSpPr>
            <a:spLocks/>
          </p:cNvSpPr>
          <p:nvPr/>
        </p:nvSpPr>
        <p:spPr bwMode="ltGray">
          <a:xfrm>
            <a:off x="-15875" y="-3175"/>
            <a:ext cx="9159875" cy="6865938"/>
          </a:xfrm>
          <a:custGeom>
            <a:avLst/>
            <a:gdLst/>
            <a:ahLst/>
            <a:cxnLst>
              <a:cxn ang="0">
                <a:pos x="0" y="445"/>
              </a:cxn>
              <a:cxn ang="0">
                <a:pos x="0" y="4322"/>
              </a:cxn>
              <a:cxn ang="0">
                <a:pos x="3976" y="4325"/>
              </a:cxn>
              <a:cxn ang="0">
                <a:pos x="4975" y="3860"/>
              </a:cxn>
              <a:cxn ang="0">
                <a:pos x="5770" y="3261"/>
              </a:cxn>
              <a:cxn ang="0">
                <a:pos x="5770" y="2818"/>
              </a:cxn>
              <a:cxn ang="0">
                <a:pos x="4865" y="3312"/>
              </a:cxn>
              <a:cxn ang="0">
                <a:pos x="2853" y="3778"/>
              </a:cxn>
              <a:cxn ang="0">
                <a:pos x="1025" y="3403"/>
              </a:cxn>
              <a:cxn ang="0">
                <a:pos x="129" y="2288"/>
              </a:cxn>
              <a:cxn ang="0">
                <a:pos x="531" y="514"/>
              </a:cxn>
              <a:cxn ang="0">
                <a:pos x="1080" y="2"/>
              </a:cxn>
              <a:cxn ang="0">
                <a:pos x="481" y="0"/>
              </a:cxn>
              <a:cxn ang="0">
                <a:pos x="184" y="248"/>
              </a:cxn>
              <a:cxn ang="0">
                <a:pos x="0" y="445"/>
              </a:cxn>
            </a:cxnLst>
            <a:rect l="0" t="0" r="r" b="b"/>
            <a:pathLst>
              <a:path w="5770" h="4325">
                <a:moveTo>
                  <a:pt x="0" y="445"/>
                </a:moveTo>
                <a:lnTo>
                  <a:pt x="0" y="4322"/>
                </a:lnTo>
                <a:lnTo>
                  <a:pt x="3976" y="4325"/>
                </a:lnTo>
                <a:cubicBezTo>
                  <a:pt x="4424" y="4168"/>
                  <a:pt x="4665" y="4052"/>
                  <a:pt x="4975" y="3860"/>
                </a:cubicBezTo>
                <a:cubicBezTo>
                  <a:pt x="5285" y="3668"/>
                  <a:pt x="5638" y="3435"/>
                  <a:pt x="5770" y="3261"/>
                </a:cubicBezTo>
                <a:lnTo>
                  <a:pt x="5770" y="2818"/>
                </a:lnTo>
                <a:cubicBezTo>
                  <a:pt x="5747" y="2832"/>
                  <a:pt x="5548" y="2996"/>
                  <a:pt x="4865" y="3312"/>
                </a:cubicBezTo>
                <a:cubicBezTo>
                  <a:pt x="4182" y="3628"/>
                  <a:pt x="3493" y="3763"/>
                  <a:pt x="2853" y="3778"/>
                </a:cubicBezTo>
                <a:cubicBezTo>
                  <a:pt x="2213" y="3793"/>
                  <a:pt x="1592" y="3723"/>
                  <a:pt x="1025" y="3403"/>
                </a:cubicBezTo>
                <a:cubicBezTo>
                  <a:pt x="458" y="3083"/>
                  <a:pt x="248" y="2745"/>
                  <a:pt x="129" y="2288"/>
                </a:cubicBezTo>
                <a:cubicBezTo>
                  <a:pt x="10" y="1831"/>
                  <a:pt x="65" y="1026"/>
                  <a:pt x="531" y="514"/>
                </a:cubicBezTo>
                <a:cubicBezTo>
                  <a:pt x="997" y="2"/>
                  <a:pt x="1071" y="29"/>
                  <a:pt x="1080" y="2"/>
                </a:cubicBezTo>
                <a:lnTo>
                  <a:pt x="481" y="0"/>
                </a:lnTo>
                <a:cubicBezTo>
                  <a:pt x="376" y="68"/>
                  <a:pt x="264" y="174"/>
                  <a:pt x="184" y="248"/>
                </a:cubicBezTo>
                <a:cubicBezTo>
                  <a:pt x="104" y="322"/>
                  <a:pt x="38" y="404"/>
                  <a:pt x="0" y="445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024313" y="6324600"/>
            <a:ext cx="1157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>
                <a:latin typeface="+mn-lt"/>
                <a:cs typeface="+mn-cs"/>
              </a:rPr>
              <a:t>LOGO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gray">
          <a:xfrm rot="5400000">
            <a:off x="4381500" y="5730875"/>
            <a:ext cx="381000" cy="1066800"/>
          </a:xfrm>
          <a:prstGeom prst="moon">
            <a:avLst>
              <a:gd name="adj" fmla="val 16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5908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D07B-1D33-4E15-9FC6-FBBE6F99A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8F77-FE30-4C9B-8711-BF368B9AE7E6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4BD59-1183-4584-8BE7-FC6F9BC18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C6497-B134-4361-88B2-689678DD42D9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044B-1793-4842-A3E2-5633BFD8D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03109-E671-48C2-811F-B9F0BB6D1FE1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2DA8-01A8-43F7-B7BF-C68FF57A6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0E9AB6-29D5-4A7C-B535-A1AAF9F5E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4125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6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6CEE5F-E398-4139-B85C-5F9CCF445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</p:grpSp>
      <p:sp>
        <p:nvSpPr>
          <p:cNvPr id="5816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16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0308E86-60ED-48D6-A5A3-48B8D296D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035AF-D09E-4ACE-B795-16242E8F8A0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9AD2-7B10-4F49-A0BE-B145203A8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035AF-D09E-4ACE-B795-16242E8F8A0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9AD2-7B10-4F49-A0BE-B145203A8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4F93D-3523-4799-BDA3-DDF535DD99E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E281-EB41-4628-A5A9-59A6F77C3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86FE1-5D54-48F7-BCF4-D65DFD366AD5}" type="datetime2">
              <a:rPr lang="en-US">
                <a:solidFill>
                  <a:srgbClr val="336699"/>
                </a:solidFill>
              </a:rPr>
              <a:pPr>
                <a:defRPr/>
              </a:pPr>
              <a:t>Wednesday, May 02, 2012</a:t>
            </a:fld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1FA86-DF67-4F57-8513-2A4B72A7D53F}" type="slidenum">
              <a:rPr lang="en-US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7445-FA32-4A29-87ED-2F8F1BC097DE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FD348-D380-49A5-8C19-14007A47E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166688" y="-12700"/>
            <a:ext cx="9310688" cy="6878638"/>
          </a:xfrm>
          <a:custGeom>
            <a:avLst/>
            <a:gdLst/>
            <a:ahLst/>
            <a:cxnLst>
              <a:cxn ang="0">
                <a:pos x="5865" y="2870"/>
              </a:cxn>
              <a:cxn ang="0">
                <a:pos x="4934" y="3427"/>
              </a:cxn>
              <a:cxn ang="0">
                <a:pos x="3003" y="3839"/>
              </a:cxn>
              <a:cxn ang="0">
                <a:pos x="1319" y="3610"/>
              </a:cxn>
              <a:cxn ang="0">
                <a:pos x="145" y="2327"/>
              </a:cxn>
              <a:cxn ang="0">
                <a:pos x="519" y="553"/>
              </a:cxn>
              <a:cxn ang="0">
                <a:pos x="1130" y="8"/>
              </a:cxn>
              <a:cxn ang="0">
                <a:pos x="98" y="0"/>
              </a:cxn>
              <a:cxn ang="0">
                <a:pos x="94" y="4328"/>
              </a:cxn>
              <a:cxn ang="0">
                <a:pos x="5862" y="4333"/>
              </a:cxn>
            </a:cxnLst>
            <a:rect l="0" t="0" r="r" b="b"/>
            <a:pathLst>
              <a:path w="5865" h="4333">
                <a:moveTo>
                  <a:pt x="5865" y="2870"/>
                </a:moveTo>
                <a:cubicBezTo>
                  <a:pt x="5766" y="3006"/>
                  <a:pt x="5616" y="3111"/>
                  <a:pt x="4934" y="3427"/>
                </a:cubicBezTo>
                <a:cubicBezTo>
                  <a:pt x="4254" y="3742"/>
                  <a:pt x="3605" y="3809"/>
                  <a:pt x="3003" y="3839"/>
                </a:cubicBezTo>
                <a:cubicBezTo>
                  <a:pt x="2401" y="3869"/>
                  <a:pt x="1795" y="3862"/>
                  <a:pt x="1319" y="3610"/>
                </a:cubicBezTo>
                <a:cubicBezTo>
                  <a:pt x="784" y="3413"/>
                  <a:pt x="233" y="2771"/>
                  <a:pt x="145" y="2327"/>
                </a:cubicBezTo>
                <a:cubicBezTo>
                  <a:pt x="0" y="1528"/>
                  <a:pt x="308" y="844"/>
                  <a:pt x="519" y="553"/>
                </a:cubicBezTo>
                <a:cubicBezTo>
                  <a:pt x="729" y="262"/>
                  <a:pt x="1076" y="17"/>
                  <a:pt x="1130" y="8"/>
                </a:cubicBezTo>
                <a:lnTo>
                  <a:pt x="98" y="0"/>
                </a:lnTo>
                <a:lnTo>
                  <a:pt x="94" y="4328"/>
                </a:lnTo>
                <a:lnTo>
                  <a:pt x="5862" y="4333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6"/>
          <p:cNvSpPr>
            <a:spLocks/>
          </p:cNvSpPr>
          <p:nvPr/>
        </p:nvSpPr>
        <p:spPr bwMode="ltGray">
          <a:xfrm>
            <a:off x="-15875" y="-3175"/>
            <a:ext cx="9159875" cy="6865938"/>
          </a:xfrm>
          <a:custGeom>
            <a:avLst/>
            <a:gdLst/>
            <a:ahLst/>
            <a:cxnLst>
              <a:cxn ang="0">
                <a:pos x="0" y="445"/>
              </a:cxn>
              <a:cxn ang="0">
                <a:pos x="0" y="4322"/>
              </a:cxn>
              <a:cxn ang="0">
                <a:pos x="3976" y="4325"/>
              </a:cxn>
              <a:cxn ang="0">
                <a:pos x="4975" y="3860"/>
              </a:cxn>
              <a:cxn ang="0">
                <a:pos x="5770" y="3261"/>
              </a:cxn>
              <a:cxn ang="0">
                <a:pos x="5770" y="2818"/>
              </a:cxn>
              <a:cxn ang="0">
                <a:pos x="4865" y="3312"/>
              </a:cxn>
              <a:cxn ang="0">
                <a:pos x="2853" y="3778"/>
              </a:cxn>
              <a:cxn ang="0">
                <a:pos x="1025" y="3403"/>
              </a:cxn>
              <a:cxn ang="0">
                <a:pos x="129" y="2288"/>
              </a:cxn>
              <a:cxn ang="0">
                <a:pos x="531" y="514"/>
              </a:cxn>
              <a:cxn ang="0">
                <a:pos x="1080" y="2"/>
              </a:cxn>
              <a:cxn ang="0">
                <a:pos x="481" y="0"/>
              </a:cxn>
              <a:cxn ang="0">
                <a:pos x="184" y="248"/>
              </a:cxn>
              <a:cxn ang="0">
                <a:pos x="0" y="445"/>
              </a:cxn>
            </a:cxnLst>
            <a:rect l="0" t="0" r="r" b="b"/>
            <a:pathLst>
              <a:path w="5770" h="4325">
                <a:moveTo>
                  <a:pt x="0" y="445"/>
                </a:moveTo>
                <a:lnTo>
                  <a:pt x="0" y="4322"/>
                </a:lnTo>
                <a:lnTo>
                  <a:pt x="3976" y="4325"/>
                </a:lnTo>
                <a:cubicBezTo>
                  <a:pt x="4424" y="4168"/>
                  <a:pt x="4665" y="4052"/>
                  <a:pt x="4975" y="3860"/>
                </a:cubicBezTo>
                <a:cubicBezTo>
                  <a:pt x="5285" y="3668"/>
                  <a:pt x="5638" y="3435"/>
                  <a:pt x="5770" y="3261"/>
                </a:cubicBezTo>
                <a:lnTo>
                  <a:pt x="5770" y="2818"/>
                </a:lnTo>
                <a:cubicBezTo>
                  <a:pt x="5747" y="2832"/>
                  <a:pt x="5548" y="2996"/>
                  <a:pt x="4865" y="3312"/>
                </a:cubicBezTo>
                <a:cubicBezTo>
                  <a:pt x="4182" y="3628"/>
                  <a:pt x="3493" y="3763"/>
                  <a:pt x="2853" y="3778"/>
                </a:cubicBezTo>
                <a:cubicBezTo>
                  <a:pt x="2213" y="3793"/>
                  <a:pt x="1592" y="3723"/>
                  <a:pt x="1025" y="3403"/>
                </a:cubicBezTo>
                <a:cubicBezTo>
                  <a:pt x="458" y="3083"/>
                  <a:pt x="248" y="2745"/>
                  <a:pt x="129" y="2288"/>
                </a:cubicBezTo>
                <a:cubicBezTo>
                  <a:pt x="10" y="1831"/>
                  <a:pt x="65" y="1026"/>
                  <a:pt x="531" y="514"/>
                </a:cubicBezTo>
                <a:cubicBezTo>
                  <a:pt x="997" y="2"/>
                  <a:pt x="1071" y="29"/>
                  <a:pt x="1080" y="2"/>
                </a:cubicBezTo>
                <a:lnTo>
                  <a:pt x="481" y="0"/>
                </a:lnTo>
                <a:cubicBezTo>
                  <a:pt x="376" y="68"/>
                  <a:pt x="264" y="174"/>
                  <a:pt x="184" y="248"/>
                </a:cubicBezTo>
                <a:cubicBezTo>
                  <a:pt x="104" y="322"/>
                  <a:pt x="38" y="404"/>
                  <a:pt x="0" y="445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024313" y="6324600"/>
            <a:ext cx="1157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>
                <a:latin typeface="+mn-lt"/>
                <a:cs typeface="+mn-cs"/>
              </a:rPr>
              <a:t>LOGO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gray">
          <a:xfrm rot="5400000">
            <a:off x="4381500" y="5730875"/>
            <a:ext cx="381000" cy="1066800"/>
          </a:xfrm>
          <a:prstGeom prst="moon">
            <a:avLst>
              <a:gd name="adj" fmla="val 16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5908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D07B-1D33-4E15-9FC6-FBBE6F99A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4E674-A5FB-4C6D-80CF-77A0F570F5A3}" type="datetimeFigureOut">
              <a:rPr lang="id-ID">
                <a:solidFill>
                  <a:srgbClr val="438086"/>
                </a:solidFill>
              </a:rPr>
              <a:pPr>
                <a:defRPr/>
              </a:pPr>
              <a:t>02/05/2012</a:t>
            </a:fld>
            <a:endParaRPr lang="id-ID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438086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AD9E-4822-41A3-BAF5-68FC70E0E05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8D30-669F-4E42-9947-63CBF26C42DA}" type="datetime1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02/05/2012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AEB9-F1AC-4C91-954C-90F46AB8B1C9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4E674-A5FB-4C6D-80CF-77A0F570F5A3}" type="datetimeFigureOut">
              <a:rPr lang="id-ID">
                <a:solidFill>
                  <a:srgbClr val="438086"/>
                </a:solidFill>
              </a:rPr>
              <a:pPr>
                <a:defRPr/>
              </a:pPr>
              <a:t>02/05/2012</a:t>
            </a:fld>
            <a:endParaRPr lang="id-ID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438086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AD9E-4822-41A3-BAF5-68FC70E0E05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4E674-A5FB-4C6D-80CF-77A0F570F5A3}" type="datetimeFigureOut">
              <a:rPr lang="id-ID">
                <a:solidFill>
                  <a:srgbClr val="438086"/>
                </a:solidFill>
              </a:rPr>
              <a:pPr>
                <a:defRPr/>
              </a:pPr>
              <a:t>02/05/2012</a:t>
            </a:fld>
            <a:endParaRPr lang="id-ID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438086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AD9E-4822-41A3-BAF5-68FC70E0E05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4E674-A5FB-4C6D-80CF-77A0F570F5A3}" type="datetimeFigureOut">
              <a:rPr lang="id-ID">
                <a:solidFill>
                  <a:srgbClr val="438086"/>
                </a:solidFill>
              </a:rPr>
              <a:pPr>
                <a:defRPr/>
              </a:pPr>
              <a:t>02/05/2012</a:t>
            </a:fld>
            <a:endParaRPr lang="id-ID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438086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AD9E-4822-41A3-BAF5-68FC70E0E05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0A7F-F451-487B-A788-593F586836CA}" type="datetimeFigureOut">
              <a:rPr lang="id-ID">
                <a:solidFill>
                  <a:srgbClr val="438086"/>
                </a:solidFill>
              </a:rPr>
              <a:pPr>
                <a:defRPr/>
              </a:pPr>
              <a:t>02/05/2012</a:t>
            </a:fld>
            <a:endParaRPr lang="id-ID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438086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C800-CB28-4598-9860-238E8A3B3DC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4130-1267-4EEA-BDA4-B70CACFA0456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D9F6-CB55-40CB-BBD9-6EC880F4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E3398-A6E8-442E-8C73-8BF36CD29FE7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74FEF-C518-4BA2-8842-8584C28F4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0DC28-BD02-47AC-905A-F4C02C6FA007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AF87-0CBA-4E6A-B08E-C5E398916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9666-BEFA-4B96-A89D-039BC401651C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B56E1-7F9D-45BE-BE33-F5A52AE4D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93AB-0538-4CBB-9FC3-8B2A210A1441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11DB-368C-4B53-9B5B-36758A50F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A88D3-96E6-4FD2-A1B6-B205F6006ECB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8685F-5F6A-4311-8395-061482611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424B0-A44C-4BF2-B880-9938C7018105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DF3C-F04A-4360-AAD1-2255557A1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ltGray">
          <a:xfrm>
            <a:off x="0" y="3048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7" name="Freeform 13"/>
          <p:cNvSpPr>
            <a:spLocks/>
          </p:cNvSpPr>
          <p:nvPr/>
        </p:nvSpPr>
        <p:spPr bwMode="ltGray">
          <a:xfrm>
            <a:off x="0" y="5167313"/>
            <a:ext cx="9158288" cy="1701800"/>
          </a:xfrm>
          <a:custGeom>
            <a:avLst/>
            <a:gdLst/>
            <a:ahLst/>
            <a:cxnLst>
              <a:cxn ang="0">
                <a:pos x="6" y="1072"/>
              </a:cxn>
              <a:cxn ang="0">
                <a:pos x="0" y="356"/>
              </a:cxn>
              <a:cxn ang="0">
                <a:pos x="1975" y="914"/>
              </a:cxn>
              <a:cxn ang="0">
                <a:pos x="5769" y="0"/>
              </a:cxn>
              <a:cxn ang="0">
                <a:pos x="5766" y="1072"/>
              </a:cxn>
              <a:cxn ang="0">
                <a:pos x="6" y="1072"/>
              </a:cxn>
            </a:cxnLst>
            <a:rect l="0" t="0" r="r" b="b"/>
            <a:pathLst>
              <a:path w="5769" h="1072">
                <a:moveTo>
                  <a:pt x="6" y="1072"/>
                </a:moveTo>
                <a:lnTo>
                  <a:pt x="0" y="356"/>
                </a:lnTo>
                <a:cubicBezTo>
                  <a:pt x="229" y="494"/>
                  <a:pt x="667" y="923"/>
                  <a:pt x="1975" y="914"/>
                </a:cubicBezTo>
                <a:cubicBezTo>
                  <a:pt x="3283" y="905"/>
                  <a:pt x="4891" y="539"/>
                  <a:pt x="5769" y="0"/>
                </a:cubicBezTo>
                <a:lnTo>
                  <a:pt x="5766" y="1072"/>
                </a:lnTo>
                <a:lnTo>
                  <a:pt x="6" y="1072"/>
                </a:lnTo>
                <a:close/>
              </a:path>
            </a:pathLst>
          </a:custGeom>
          <a:solidFill>
            <a:schemeClr val="accent2">
              <a:alpha val="22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ltGray">
          <a:xfrm>
            <a:off x="-9525" y="5776913"/>
            <a:ext cx="9153525" cy="1095375"/>
          </a:xfrm>
          <a:custGeom>
            <a:avLst/>
            <a:gdLst/>
            <a:ahLst/>
            <a:cxnLst>
              <a:cxn ang="0">
                <a:pos x="6" y="690"/>
              </a:cxn>
              <a:cxn ang="0">
                <a:pos x="0" y="362"/>
              </a:cxn>
              <a:cxn ang="0">
                <a:pos x="1999" y="603"/>
              </a:cxn>
              <a:cxn ang="0">
                <a:pos x="5766" y="0"/>
              </a:cxn>
              <a:cxn ang="0">
                <a:pos x="5766" y="690"/>
              </a:cxn>
              <a:cxn ang="0">
                <a:pos x="6" y="690"/>
              </a:cxn>
            </a:cxnLst>
            <a:rect l="0" t="0" r="r" b="b"/>
            <a:pathLst>
              <a:path w="5766" h="690">
                <a:moveTo>
                  <a:pt x="6" y="690"/>
                </a:moveTo>
                <a:lnTo>
                  <a:pt x="0" y="362"/>
                </a:lnTo>
                <a:cubicBezTo>
                  <a:pt x="211" y="392"/>
                  <a:pt x="1078" y="610"/>
                  <a:pt x="1999" y="603"/>
                </a:cubicBezTo>
                <a:cubicBezTo>
                  <a:pt x="2920" y="596"/>
                  <a:pt x="4596" y="485"/>
                  <a:pt x="5766" y="0"/>
                </a:cubicBezTo>
                <a:lnTo>
                  <a:pt x="5766" y="690"/>
                </a:lnTo>
                <a:lnTo>
                  <a:pt x="6" y="69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03972A9-60B8-4157-8A43-31DBD239435B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9DF94C6-C18C-4071-B373-74B021A53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6C8FD-162A-45A9-B56C-44F3DE5C4F80}" type="datetimeFigureOut">
              <a:rPr lang="id-ID">
                <a:solidFill>
                  <a:srgbClr val="438086"/>
                </a:solidFill>
              </a:rPr>
              <a:pPr>
                <a:defRPr/>
              </a:pPr>
              <a:t>02/05/2012</a:t>
            </a:fld>
            <a:endParaRPr lang="id-ID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FD5FDB-3F57-4F88-AD77-79AB33B378D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accent1"/>
          </a:solidFill>
          <a:latin typeface="+mn-lt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5pPr>
      <a:lvl6pPr marL="18462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6pPr>
      <a:lvl7pPr marL="23034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7pPr>
      <a:lvl8pPr marL="27606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8pPr>
      <a:lvl9pPr marL="32178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8BB2D-52AB-4E4A-ACA2-5310CF196599}" type="datetimeFigureOut">
              <a:rPr lang="id-ID">
                <a:solidFill>
                  <a:srgbClr val="438086"/>
                </a:solidFill>
              </a:rPr>
              <a:pPr>
                <a:defRPr/>
              </a:pPr>
              <a:t>02/05/2012</a:t>
            </a:fld>
            <a:endParaRPr lang="id-ID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BE52D-73EA-46B2-AEE2-F62C82E6D03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accent1"/>
          </a:solidFill>
          <a:latin typeface="+mn-lt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5pPr>
      <a:lvl6pPr marL="18462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6pPr>
      <a:lvl7pPr marL="23034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7pPr>
      <a:lvl8pPr marL="27606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8pPr>
      <a:lvl9pPr marL="32178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2965E84-16DC-4D87-88C8-2D9DC73D4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806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06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618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06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5806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</p:grpSp>
      <p:sp>
        <p:nvSpPr>
          <p:cNvPr id="5806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75"/>
            <a:ext cx="6985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06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484313"/>
            <a:ext cx="77771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0652" name="Text Box 44"/>
          <p:cNvSpPr txBox="1">
            <a:spLocks noChangeArrowheads="1"/>
          </p:cNvSpPr>
          <p:nvPr/>
        </p:nvSpPr>
        <p:spPr bwMode="auto">
          <a:xfrm>
            <a:off x="7092950" y="6597650"/>
            <a:ext cx="2016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b="1">
                <a:solidFill>
                  <a:srgbClr val="FFCC00"/>
                </a:solidFill>
                <a:latin typeface="Arial Narrow" pitchFamily="34" charset="0"/>
              </a:rPr>
              <a:t>http://www.pustekkom.go.id</a:t>
            </a:r>
          </a:p>
        </p:txBody>
      </p:sp>
      <p:pic>
        <p:nvPicPr>
          <p:cNvPr id="6150" name="Picture 45" descr="judul"/>
          <p:cNvPicPr>
            <a:picLocks noChangeAspect="1" noChangeArrowheads="1"/>
          </p:cNvPicPr>
          <p:nvPr/>
        </p:nvPicPr>
        <p:blipFill>
          <a:blip r:embed="rId3" cstate="print"/>
          <a:srcRect t="92223"/>
          <a:stretch>
            <a:fillRect/>
          </a:stretch>
        </p:blipFill>
        <p:spPr bwMode="auto">
          <a:xfrm>
            <a:off x="-15875" y="6408738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54" name="Rectangle 46"/>
          <p:cNvSpPr>
            <a:spLocks noChangeArrowheads="1"/>
          </p:cNvSpPr>
          <p:nvPr/>
        </p:nvSpPr>
        <p:spPr bwMode="auto">
          <a:xfrm>
            <a:off x="2555875" y="638175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>
                <a:solidFill>
                  <a:srgbClr val="FFFFFF"/>
                </a:solidFill>
                <a:latin typeface="+mn-lt"/>
              </a:rPr>
              <a:t>“We are clothing the globe with a network society”</a:t>
            </a:r>
          </a:p>
          <a:p>
            <a:pPr algn="ctr" eaLnBrk="0" hangingPunct="0">
              <a:defRPr/>
            </a:pPr>
            <a:r>
              <a:rPr lang="en-US" sz="1200" b="1">
                <a:solidFill>
                  <a:srgbClr val="FFFFFF"/>
                </a:solidFill>
                <a:latin typeface="+mn-lt"/>
              </a:rPr>
              <a:t>Kevin Kelly dalam Voss </a:t>
            </a:r>
            <a:r>
              <a:rPr lang="en-US" sz="1200" b="1" i="1">
                <a:solidFill>
                  <a:srgbClr val="FFFFFF"/>
                </a:solidFill>
                <a:latin typeface="+mn-lt"/>
              </a:rPr>
              <a:t>et al</a:t>
            </a:r>
            <a:r>
              <a:rPr lang="en-US" sz="1200" b="1">
                <a:solidFill>
                  <a:srgbClr val="FFFFFF"/>
                </a:solidFill>
                <a:latin typeface="+mn-lt"/>
              </a:rPr>
              <a:t>, (1999)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CA9238-4BAC-4A59-AF81-1C7AA7EE23D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6BED49-6C87-4F14-98FB-09EEB3C35A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CA9238-4BAC-4A59-AF81-1C7AA7EE23D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6BED49-6C87-4F14-98FB-09EEB3C35A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04C522-4A55-41B2-87D5-6AFC90F6D87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478000-9756-4680-B572-4A8533617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38100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DC936B-0E77-481A-92CD-984C6F9C3CA4}" type="datetime2">
              <a:rPr lang="en-US">
                <a:solidFill>
                  <a:srgbClr val="336699"/>
                </a:solidFill>
              </a:rPr>
              <a:pPr>
                <a:defRPr/>
              </a:pPr>
              <a:t>Wednesday, May 02, 2012</a:t>
            </a:fld>
            <a:endParaRPr lang="en-US">
              <a:solidFill>
                <a:srgbClr val="336699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3669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07E7EE-AD91-40AB-B5E2-585E39754C85}" type="slidenum">
              <a:rPr lang="en-US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70" r:id="rId2"/>
    <p:sldLayoutId id="2147483871" r:id="rId3"/>
    <p:sldLayoutId id="2147483872" r:id="rId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6C8FD-162A-45A9-B56C-44F3DE5C4F80}" type="datetimeFigureOut">
              <a:rPr lang="id-ID">
                <a:solidFill>
                  <a:srgbClr val="438086"/>
                </a:solidFill>
              </a:rPr>
              <a:pPr>
                <a:defRPr/>
              </a:pPr>
              <a:t>02/05/2012</a:t>
            </a:fld>
            <a:endParaRPr lang="id-ID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FD5FDB-3F57-4F88-AD77-79AB33B378D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accent1"/>
          </a:solidFill>
          <a:latin typeface="+mn-lt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5pPr>
      <a:lvl6pPr marL="18462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6pPr>
      <a:lvl7pPr marL="23034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7pPr>
      <a:lvl8pPr marL="27606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8pPr>
      <a:lvl9pPr marL="32178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6C8FD-162A-45A9-B56C-44F3DE5C4F80}" type="datetimeFigureOut">
              <a:rPr lang="id-ID">
                <a:solidFill>
                  <a:srgbClr val="438086"/>
                </a:solidFill>
              </a:rPr>
              <a:pPr>
                <a:defRPr/>
              </a:pPr>
              <a:t>02/05/2012</a:t>
            </a:fld>
            <a:endParaRPr lang="id-ID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FD5FDB-3F57-4F88-AD77-79AB33B378D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accent1"/>
          </a:solidFill>
          <a:latin typeface="+mn-lt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5pPr>
      <a:lvl6pPr marL="18462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6pPr>
      <a:lvl7pPr marL="23034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7pPr>
      <a:lvl8pPr marL="27606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8pPr>
      <a:lvl9pPr marL="32178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listyaayu@hotmail.com" TargetMode="External"/><Relationship Id="rId3" Type="http://schemas.openxmlformats.org/officeDocument/2006/relationships/hyperlink" Target="mailto:abesusanto08@yahoo.com" TargetMode="External"/><Relationship Id="rId7" Type="http://schemas.openxmlformats.org/officeDocument/2006/relationships/hyperlink" Target="mailto:aline@seamolec.org" TargetMode="External"/><Relationship Id="rId2" Type="http://schemas.openxmlformats.org/officeDocument/2006/relationships/hyperlink" Target="mailto:gatot@seamolec.org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adetantrie@yahoo.com" TargetMode="External"/><Relationship Id="rId5" Type="http://schemas.openxmlformats.org/officeDocument/2006/relationships/hyperlink" Target="mailto:aratnapuri@dikti.go.id" TargetMode="External"/><Relationship Id="rId4" Type="http://schemas.openxmlformats.org/officeDocument/2006/relationships/hyperlink" Target="mailto:psubroto@dikti.go.id" TargetMode="External"/><Relationship Id="rId9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2133600"/>
            <a:ext cx="9220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err="1" smtClean="0"/>
              <a:t>Beasiswa</a:t>
            </a:r>
            <a:r>
              <a:rPr lang="en-US" sz="7200" dirty="0" smtClean="0"/>
              <a:t> </a:t>
            </a:r>
            <a:r>
              <a:rPr lang="en-US" sz="7200" dirty="0" err="1" smtClean="0"/>
              <a:t>Unggulan</a:t>
            </a:r>
            <a:endParaRPr lang="en-US" sz="7200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i="1" dirty="0" err="1" smtClean="0">
                <a:solidFill>
                  <a:srgbClr val="FFFF00"/>
                </a:solidFill>
              </a:rPr>
              <a:t>Meraih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Insan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Cerdas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dan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Kompetitif</a:t>
            </a:r>
            <a:endParaRPr lang="en-US" b="1" i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b="1" i="1" dirty="0" smtClean="0">
                <a:solidFill>
                  <a:srgbClr val="FFFF00"/>
                </a:solidFill>
              </a:rPr>
              <a:t>2012</a:t>
            </a:r>
          </a:p>
        </p:txBody>
      </p:sp>
      <p:pic>
        <p:nvPicPr>
          <p:cNvPr id="14340" name="Picture 2" descr="I:\Untitl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96888"/>
            <a:ext cx="15049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tiwi\Downloads\logo_b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486400"/>
            <a:ext cx="12192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Beasiswa</a:t>
            </a:r>
            <a:r>
              <a:rPr lang="en-US" dirty="0" smtClean="0"/>
              <a:t> </a:t>
            </a:r>
            <a:r>
              <a:rPr lang="en-US" dirty="0" err="1" smtClean="0"/>
              <a:t>Unggulan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id-ID" sz="3600" dirty="0" smtClean="0"/>
              <a:t>Beasiswa Unggulan adalah pemberian bantuan biaya pendidikan oleh pemerintah Indonesia atau pihak lain berdasarkan atas kesepakatan kerja sama kepada putra-put</a:t>
            </a:r>
            <a:r>
              <a:rPr lang="en-US" sz="3600" dirty="0" smtClean="0"/>
              <a:t>e</a:t>
            </a:r>
            <a:r>
              <a:rPr lang="id-ID" sz="3600" dirty="0" smtClean="0"/>
              <a:t>ri terbaik bangsa Indonesia dan mahasiswa asing terpilih.</a:t>
            </a:r>
            <a:r>
              <a:rPr lang="en-US" sz="3600" dirty="0" smtClean="0"/>
              <a:t>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(</a:t>
            </a:r>
            <a:r>
              <a:rPr lang="en-US" sz="3600" dirty="0" err="1" smtClean="0">
                <a:solidFill>
                  <a:srgbClr val="FFFF00"/>
                </a:solidFill>
              </a:rPr>
              <a:t>Permendiknas</a:t>
            </a:r>
            <a:r>
              <a:rPr lang="en-US" sz="3600" dirty="0" smtClean="0">
                <a:solidFill>
                  <a:srgbClr val="FFFF00"/>
                </a:solidFill>
              </a:rPr>
              <a:t> RI </a:t>
            </a:r>
            <a:r>
              <a:rPr lang="en-US" sz="3600" dirty="0" err="1" smtClean="0">
                <a:solidFill>
                  <a:srgbClr val="FFFF00"/>
                </a:solidFill>
              </a:rPr>
              <a:t>Nomor</a:t>
            </a:r>
            <a:r>
              <a:rPr lang="en-US" sz="3600" dirty="0" smtClean="0">
                <a:solidFill>
                  <a:srgbClr val="FFFF00"/>
                </a:solidFill>
              </a:rPr>
              <a:t> 20 </a:t>
            </a:r>
            <a:r>
              <a:rPr lang="en-US" sz="3600" dirty="0" err="1" smtClean="0">
                <a:solidFill>
                  <a:srgbClr val="FFFF00"/>
                </a:solidFill>
              </a:rPr>
              <a:t>Tahun</a:t>
            </a:r>
            <a:r>
              <a:rPr lang="en-US" sz="3600" dirty="0" smtClean="0">
                <a:solidFill>
                  <a:srgbClr val="FFFF00"/>
                </a:solidFill>
              </a:rPr>
              <a:t> 2009 </a:t>
            </a:r>
            <a:r>
              <a:rPr lang="en-US" sz="3600" dirty="0" err="1" smtClean="0">
                <a:solidFill>
                  <a:srgbClr val="FFFF00"/>
                </a:solidFill>
              </a:rPr>
              <a:t>tentang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Beasiswa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Unggulan</a:t>
            </a:r>
            <a:r>
              <a:rPr lang="en-US" sz="3600" dirty="0" smtClean="0">
                <a:solidFill>
                  <a:srgbClr val="FFFF00"/>
                </a:solidFill>
              </a:rPr>
              <a:t>).</a:t>
            </a:r>
            <a:endParaRPr lang="id-ID" sz="3600" dirty="0" smtClean="0">
              <a:solidFill>
                <a:srgbClr val="FFFF00"/>
              </a:solidFill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id-ID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4313" y="228600"/>
            <a:ext cx="7710487" cy="5715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JENIS BEASISWA UNGGULAN (1)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4282" y="1214422"/>
            <a:ext cx="8429684" cy="1588"/>
          </a:xfrm>
          <a:prstGeom prst="line">
            <a:avLst/>
          </a:prstGeom>
          <a:ln w="15875" cmpd="thinThick"/>
          <a:scene3d>
            <a:camera prst="orthographicFront"/>
            <a:lightRig rig="threePt" dir="t"/>
          </a:scene3d>
          <a:sp3d>
            <a:bevelT w="25400" h="1016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14313" y="1428750"/>
            <a:ext cx="8715375" cy="5214938"/>
          </a:xfrm>
        </p:spPr>
        <p:txBody>
          <a:bodyPr>
            <a:normAutofit fontScale="92500" lnSpcReduction="10000"/>
          </a:bodyPr>
          <a:lstStyle/>
          <a:p>
            <a:pPr marL="360363" indent="-360363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a)	</a:t>
            </a:r>
            <a:r>
              <a:rPr lang="id-ID" sz="2000" b="1" kern="1200" dirty="0">
                <a:solidFill>
                  <a:srgbClr val="FF0000"/>
                </a:solidFill>
              </a:rPr>
              <a:t>Beasiswa Unggulan Program Sarjana</a:t>
            </a:r>
          </a:p>
          <a:p>
            <a:pPr marL="360363" indent="0" algn="just" eaLnBrk="1" fontAlgn="auto" hangingPunct="1"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Diperuntukkan bagi lulusan berprestasi dari SMA, SMK</a:t>
            </a:r>
            <a:r>
              <a:rPr lang="id-ID" sz="2000" kern="1200" dirty="0" smtClean="0"/>
              <a:t>, MA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dan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Ponpes</a:t>
            </a:r>
            <a:r>
              <a:rPr lang="id-ID" sz="2000" kern="1200" dirty="0" smtClean="0"/>
              <a:t>.</a:t>
            </a:r>
            <a:endParaRPr lang="id-ID" sz="2000" kern="1200" dirty="0"/>
          </a:p>
          <a:p>
            <a:pPr marL="360363" indent="-360363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b)	</a:t>
            </a:r>
            <a:r>
              <a:rPr lang="id-ID" sz="2000" b="1" kern="1200" dirty="0">
                <a:solidFill>
                  <a:srgbClr val="FF0000"/>
                </a:solidFill>
              </a:rPr>
              <a:t>Beasiswa Unggulan Program Magister</a:t>
            </a:r>
          </a:p>
          <a:p>
            <a:pPr marL="360363" indent="0" algn="just" eaLnBrk="1" fontAlgn="auto" hangingPunct="1"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Diperuntukkan bagi lulusan Sarjana (S1) atau sederajat yang memenuhi persyaratan tertentu, guna melanjutkan di tingkat Magister.</a:t>
            </a:r>
          </a:p>
          <a:p>
            <a:pPr marL="360363" indent="-360363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c)	</a:t>
            </a:r>
            <a:r>
              <a:rPr lang="id-ID" sz="2000" b="1" kern="1200" dirty="0">
                <a:solidFill>
                  <a:srgbClr val="FF0000"/>
                </a:solidFill>
              </a:rPr>
              <a:t>Beasiswa Unggulan Program Doktor</a:t>
            </a:r>
          </a:p>
          <a:p>
            <a:pPr marL="360363" indent="0" algn="just" eaLnBrk="1" fontAlgn="auto" hangingPunct="1"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Diperuntukkan bagi lulusan Magister (S2) atau sederajat yang memenuhi persyaratan tertentu, guna melanjutkan di tingkat Doktor.</a:t>
            </a:r>
          </a:p>
          <a:p>
            <a:pPr marL="360363" indent="-360363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d)	</a:t>
            </a:r>
            <a:r>
              <a:rPr lang="id-ID" sz="2000" b="1" kern="1200" dirty="0">
                <a:solidFill>
                  <a:srgbClr val="FF0000"/>
                </a:solidFill>
              </a:rPr>
              <a:t>Beasiswa Tunjangan </a:t>
            </a:r>
            <a:r>
              <a:rPr lang="id-ID" sz="2000" b="1" kern="1200" dirty="0" smtClean="0">
                <a:solidFill>
                  <a:srgbClr val="FF0000"/>
                </a:solidFill>
              </a:rPr>
              <a:t>Kreati</a:t>
            </a:r>
            <a:r>
              <a:rPr lang="en-US" sz="2000" b="1" kern="1200" dirty="0" smtClean="0">
                <a:solidFill>
                  <a:srgbClr val="FF0000"/>
                </a:solidFill>
              </a:rPr>
              <a:t>v</a:t>
            </a:r>
            <a:r>
              <a:rPr lang="id-ID" sz="2000" b="1" kern="1200" dirty="0" smtClean="0">
                <a:solidFill>
                  <a:srgbClr val="FF0000"/>
                </a:solidFill>
              </a:rPr>
              <a:t>itas </a:t>
            </a:r>
            <a:r>
              <a:rPr lang="id-ID" sz="2000" b="1" kern="1200" dirty="0">
                <a:solidFill>
                  <a:srgbClr val="FF0000"/>
                </a:solidFill>
              </a:rPr>
              <a:t>Juara</a:t>
            </a:r>
          </a:p>
          <a:p>
            <a:pPr marL="360363" indent="0" algn="just" eaLnBrk="1" fontAlgn="auto" hangingPunct="1"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Diperuntukkan bagi </a:t>
            </a:r>
            <a:r>
              <a:rPr lang="id-ID" sz="2000" kern="1200" dirty="0" smtClean="0"/>
              <a:t>siswa</a:t>
            </a:r>
            <a:r>
              <a:rPr lang="en-US" sz="2000" kern="1200" dirty="0" smtClean="0"/>
              <a:t>/</a:t>
            </a:r>
            <a:r>
              <a:rPr lang="id-ID" sz="2000" kern="1200" dirty="0" smtClean="0"/>
              <a:t>i </a:t>
            </a:r>
            <a:r>
              <a:rPr lang="id-ID" sz="2000" kern="1200" dirty="0"/>
              <a:t>pemenang kejuaraan tingkat </a:t>
            </a:r>
            <a:r>
              <a:rPr lang="id-ID" sz="2000" kern="1200" dirty="0" smtClean="0"/>
              <a:t>Inter</a:t>
            </a:r>
            <a:r>
              <a:rPr lang="en-US" sz="2000" kern="1200" dirty="0" smtClean="0"/>
              <a:t>/N</a:t>
            </a:r>
            <a:r>
              <a:rPr lang="id-ID" sz="2000" kern="1200" dirty="0" smtClean="0"/>
              <a:t>asional </a:t>
            </a:r>
            <a:r>
              <a:rPr lang="id-ID" sz="2000" kern="1200" dirty="0"/>
              <a:t>(vokasi, olahraga, seni, dan sains).</a:t>
            </a:r>
          </a:p>
          <a:p>
            <a:pPr marL="360363" indent="-360363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e)	</a:t>
            </a:r>
            <a:r>
              <a:rPr lang="id-ID" sz="2200" b="1" kern="1200" dirty="0">
                <a:solidFill>
                  <a:schemeClr val="accent2">
                    <a:lumMod val="75000"/>
                  </a:schemeClr>
                </a:solidFill>
              </a:rPr>
              <a:t>Beasiswa mahasiswa asing (Palestina, dll)</a:t>
            </a:r>
            <a:endParaRPr lang="id-ID" sz="2000" b="1" kern="12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Program khusus bagi mahasiswa asing dan diutamakan untuk negara Palestina. Program kegiatan ini untuk menstimulus program studi yang menyelenggarakan </a:t>
            </a:r>
            <a:r>
              <a:rPr lang="en-US" sz="2000" kern="1200" dirty="0" smtClean="0"/>
              <a:t>double degree/fast t</a:t>
            </a:r>
            <a:r>
              <a:rPr lang="id-ID" sz="2000" kern="1200" dirty="0" smtClean="0"/>
              <a:t>r</a:t>
            </a:r>
            <a:r>
              <a:rPr lang="en-US" sz="2000" kern="1200" dirty="0" err="1" smtClean="0"/>
              <a:t>ack</a:t>
            </a:r>
            <a:r>
              <a:rPr lang="id-ID" sz="2000" kern="1200" dirty="0" smtClean="0"/>
              <a:t>.</a:t>
            </a:r>
            <a:endParaRPr lang="id-ID" sz="2000" kern="1200" dirty="0"/>
          </a:p>
          <a:p>
            <a:pPr marL="360363" indent="-360363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id-ID" sz="1800" kern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4282" y="1214422"/>
            <a:ext cx="8429684" cy="1588"/>
          </a:xfrm>
          <a:prstGeom prst="line">
            <a:avLst/>
          </a:prstGeom>
          <a:ln w="15875" cmpd="thinThick"/>
          <a:scene3d>
            <a:camera prst="orthographicFront"/>
            <a:lightRig rig="threePt" dir="t"/>
          </a:scene3d>
          <a:sp3d>
            <a:bevelT w="25400" h="1016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14313" y="1371600"/>
            <a:ext cx="8929687" cy="5486400"/>
          </a:xfrm>
        </p:spPr>
        <p:txBody>
          <a:bodyPr>
            <a:noAutofit/>
          </a:bodyPr>
          <a:lstStyle/>
          <a:p>
            <a:pPr marL="360363" indent="-360363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200" kern="1200" dirty="0" smtClean="0"/>
              <a:t>f</a:t>
            </a:r>
            <a:r>
              <a:rPr lang="id-ID" sz="2200" kern="1200" dirty="0"/>
              <a:t>)	</a:t>
            </a:r>
            <a:r>
              <a:rPr lang="id-ID" sz="2000" b="1" kern="1200" dirty="0">
                <a:solidFill>
                  <a:srgbClr val="0000FF"/>
                </a:solidFill>
              </a:rPr>
              <a:t>Beasiswa Unggulan Studi Lanjut Bagi Para Juara</a:t>
            </a:r>
          </a:p>
          <a:p>
            <a:pPr marL="360363" indent="0" algn="just" eaLnBrk="1" fontAlgn="auto" hangingPunct="1"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Program beasiswa diperuntukkan bagi olahragawan berprestasi tingkat nasional </a:t>
            </a:r>
            <a:r>
              <a:rPr lang="en-US" sz="2000" kern="1200" dirty="0" smtClean="0"/>
              <a:t>/</a:t>
            </a:r>
            <a:r>
              <a:rPr lang="id-ID" sz="2000" kern="1200" dirty="0" smtClean="0"/>
              <a:t>internasional </a:t>
            </a:r>
            <a:r>
              <a:rPr lang="id-ID" sz="2000" kern="1200" dirty="0"/>
              <a:t>serta pemenang olimpiade sains, seni, dan </a:t>
            </a:r>
            <a:r>
              <a:rPr lang="id-ID" sz="2000" kern="1200" dirty="0" smtClean="0"/>
              <a:t>iptek</a:t>
            </a:r>
            <a:r>
              <a:rPr lang="id-ID" sz="2000" kern="1200" dirty="0"/>
              <a:t>.</a:t>
            </a:r>
          </a:p>
          <a:p>
            <a:pPr marL="360363" indent="-360363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g)	</a:t>
            </a:r>
            <a:r>
              <a:rPr lang="id-ID" sz="2000" b="1" kern="1200" dirty="0">
                <a:solidFill>
                  <a:srgbClr val="0000FF"/>
                </a:solidFill>
              </a:rPr>
              <a:t>Beasiswa Unggulan </a:t>
            </a:r>
            <a:r>
              <a:rPr lang="id-ID" sz="2000" b="1" kern="1200" dirty="0" smtClean="0">
                <a:solidFill>
                  <a:srgbClr val="0000FF"/>
                </a:solidFill>
              </a:rPr>
              <a:t> P</a:t>
            </a:r>
            <a:r>
              <a:rPr lang="en-US" sz="2000" b="1" kern="1200" dirty="0" smtClean="0">
                <a:solidFill>
                  <a:srgbClr val="0000FF"/>
                </a:solidFill>
              </a:rPr>
              <a:t>3</a:t>
            </a:r>
            <a:r>
              <a:rPr lang="id-ID" sz="2000" b="1" kern="1200" dirty="0" smtClean="0">
                <a:solidFill>
                  <a:srgbClr val="0000FF"/>
                </a:solidFill>
              </a:rPr>
              <a:t>SWOT</a:t>
            </a:r>
            <a:endParaRPr lang="id-ID" sz="2000" b="1" kern="1200" dirty="0">
              <a:solidFill>
                <a:srgbClr val="0000FF"/>
              </a:solidFill>
            </a:endParaRPr>
          </a:p>
          <a:p>
            <a:pPr marL="360363" indent="0" algn="just" eaLnBrk="1" fontAlgn="auto" hangingPunct="1"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Khusus bagi Peneliti, Pencipta, Penulis, Seniman, Wartawan, Olah Ragawan, dan Tokoh.</a:t>
            </a:r>
          </a:p>
          <a:p>
            <a:pPr marL="360363" indent="-360363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h)	</a:t>
            </a:r>
            <a:r>
              <a:rPr lang="id-ID" sz="2000" b="1" kern="1200" dirty="0">
                <a:solidFill>
                  <a:srgbClr val="0000FF"/>
                </a:solidFill>
              </a:rPr>
              <a:t>Beasiswa Unggulan Kemitraan Alumni</a:t>
            </a:r>
          </a:p>
          <a:p>
            <a:pPr marL="360363" indent="0" algn="just" eaLnBrk="1" fontAlgn="auto" hangingPunct="1"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/>
              <a:t>Untuk pembinaan alumni program Beasiswa Unggulan jenjang pendidikan Sarjana (S1), Magister (S2), dan Doktor (S3).</a:t>
            </a:r>
          </a:p>
          <a:p>
            <a:pPr marL="360363" indent="-360363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 smtClean="0"/>
              <a:t>i</a:t>
            </a:r>
            <a:r>
              <a:rPr lang="id-ID" sz="2000" kern="1200" dirty="0"/>
              <a:t>)	</a:t>
            </a:r>
            <a:r>
              <a:rPr lang="id-ID" sz="2400" b="1" kern="1200" dirty="0">
                <a:solidFill>
                  <a:srgbClr val="FF0000"/>
                </a:solidFill>
              </a:rPr>
              <a:t>Beasiswa Akuntasi </a:t>
            </a:r>
            <a:r>
              <a:rPr lang="id-ID" sz="2400" b="1" kern="1200" dirty="0" smtClean="0">
                <a:solidFill>
                  <a:srgbClr val="FF0000"/>
                </a:solidFill>
              </a:rPr>
              <a:t>Pemerintah</a:t>
            </a:r>
            <a:r>
              <a:rPr lang="en-US" sz="2400" b="1" kern="1200" dirty="0" smtClean="0">
                <a:solidFill>
                  <a:srgbClr val="FF0000"/>
                </a:solidFill>
              </a:rPr>
              <a:t>, </a:t>
            </a:r>
            <a:r>
              <a:rPr lang="en-US" sz="2400" b="1" kern="1200" dirty="0" err="1" smtClean="0">
                <a:solidFill>
                  <a:srgbClr val="FF0000"/>
                </a:solidFill>
              </a:rPr>
              <a:t>Bioenergi</a:t>
            </a:r>
            <a:r>
              <a:rPr lang="en-US" sz="2400" b="1" kern="1200" dirty="0" smtClean="0">
                <a:solidFill>
                  <a:srgbClr val="FF0000"/>
                </a:solidFill>
              </a:rPr>
              <a:t>, </a:t>
            </a:r>
            <a:r>
              <a:rPr lang="en-US" sz="2400" b="1" kern="1200" dirty="0" err="1" smtClean="0">
                <a:solidFill>
                  <a:srgbClr val="FF0000"/>
                </a:solidFill>
              </a:rPr>
              <a:t>Gametech</a:t>
            </a:r>
            <a:endParaRPr lang="id-ID" sz="2000" b="1" kern="1200" dirty="0">
              <a:solidFill>
                <a:srgbClr val="FF0000"/>
              </a:solidFill>
            </a:endParaRPr>
          </a:p>
          <a:p>
            <a:pPr marL="360363" indent="-360363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kern="1200" dirty="0" smtClean="0"/>
              <a:t>     </a:t>
            </a:r>
            <a:r>
              <a:rPr lang="id-ID" sz="2000" kern="1200" dirty="0" smtClean="0"/>
              <a:t>Merupakan </a:t>
            </a:r>
            <a:r>
              <a:rPr lang="id-ID" sz="2000" kern="1200" dirty="0"/>
              <a:t>program khusus untuk bidang kajian akutansi </a:t>
            </a:r>
            <a:r>
              <a:rPr lang="id-ID" sz="2000" kern="1200" dirty="0" smtClean="0"/>
              <a:t>pemerintah</a:t>
            </a:r>
            <a:r>
              <a:rPr lang="en-US" sz="2000" kern="1200" dirty="0" smtClean="0"/>
              <a:t>, </a:t>
            </a:r>
            <a:r>
              <a:rPr lang="en-US" sz="2000" kern="1200" dirty="0" err="1" smtClean="0"/>
              <a:t>bioenergi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dan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gametech</a:t>
            </a:r>
            <a:r>
              <a:rPr lang="id-ID" sz="2000" kern="1200" dirty="0" smtClean="0"/>
              <a:t>.</a:t>
            </a:r>
            <a:endParaRPr lang="en-US" sz="2000" kern="1200" dirty="0" smtClean="0"/>
          </a:p>
          <a:p>
            <a:pPr marL="360363" indent="-360363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kern="1200" dirty="0" smtClean="0"/>
              <a:t>j</a:t>
            </a:r>
            <a:r>
              <a:rPr lang="id-ID" sz="2000" kern="1200" dirty="0" smtClean="0"/>
              <a:t>)	</a:t>
            </a:r>
            <a:r>
              <a:rPr lang="id-ID" sz="2400" b="1" kern="1200" dirty="0" smtClean="0">
                <a:solidFill>
                  <a:srgbClr val="FF0000"/>
                </a:solidFill>
              </a:rPr>
              <a:t>Beasiswa </a:t>
            </a:r>
            <a:r>
              <a:rPr lang="en-US" sz="2400" b="1" kern="1200" dirty="0" err="1" smtClean="0">
                <a:solidFill>
                  <a:srgbClr val="FF0000"/>
                </a:solidFill>
              </a:rPr>
              <a:t>Ulung</a:t>
            </a:r>
            <a:endParaRPr lang="id-ID" sz="2000" b="1" kern="1200" dirty="0" smtClean="0">
              <a:solidFill>
                <a:srgbClr val="FF0000"/>
              </a:solidFill>
            </a:endParaRPr>
          </a:p>
          <a:p>
            <a:pPr marL="360363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d-ID" sz="2000" kern="1200" dirty="0" smtClean="0"/>
              <a:t>Merupakan program khusus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untuk</a:t>
            </a:r>
            <a:r>
              <a:rPr lang="en-US" sz="2000" kern="1200" dirty="0" smtClean="0"/>
              <a:t> model fast track (program </a:t>
            </a:r>
            <a:r>
              <a:rPr lang="en-US" sz="2000" kern="1200" dirty="0" err="1" smtClean="0"/>
              <a:t>percepatan</a:t>
            </a:r>
            <a:r>
              <a:rPr lang="en-US" sz="2000" kern="1200" dirty="0" smtClean="0"/>
              <a:t>)</a:t>
            </a:r>
          </a:p>
          <a:p>
            <a:pPr marL="360363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200" kern="12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313" y="228600"/>
            <a:ext cx="7710487" cy="5715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JENIS BEASISWA UNGGULAN </a:t>
            </a:r>
            <a:r>
              <a:rPr lang="id-ID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d-ID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d-ID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Peraih</a:t>
            </a:r>
            <a:r>
              <a:rPr lang="en-US" sz="2400" dirty="0" smtClean="0"/>
              <a:t> </a:t>
            </a:r>
            <a:r>
              <a:rPr lang="en-US" sz="2400" dirty="0" err="1" smtClean="0"/>
              <a:t>medali</a:t>
            </a:r>
            <a:r>
              <a:rPr lang="en-US" sz="2400" dirty="0" smtClean="0"/>
              <a:t> </a:t>
            </a:r>
            <a:r>
              <a:rPr lang="en-US" sz="2400" dirty="0" err="1" smtClean="0"/>
              <a:t>Olimpiade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Internasional</a:t>
            </a:r>
            <a:r>
              <a:rPr lang="en-US" sz="2400" dirty="0" smtClean="0"/>
              <a:t>, </a:t>
            </a:r>
            <a:r>
              <a:rPr lang="en-US" sz="2400" dirty="0" err="1" smtClean="0"/>
              <a:t>Nasional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Regional </a:t>
            </a:r>
          </a:p>
          <a:p>
            <a:pPr eaLnBrk="1" hangingPunct="1"/>
            <a:r>
              <a:rPr lang="en-US" sz="2400" dirty="0" err="1" smtClean="0"/>
              <a:t>Juara</a:t>
            </a:r>
            <a:r>
              <a:rPr lang="en-US" sz="2400" dirty="0" smtClean="0"/>
              <a:t> </a:t>
            </a:r>
            <a:r>
              <a:rPr lang="en-US" sz="2400" dirty="0" err="1" smtClean="0"/>
              <a:t>lomba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Internasional</a:t>
            </a:r>
            <a:r>
              <a:rPr lang="en-US" sz="2400" dirty="0" smtClean="0"/>
              <a:t>, </a:t>
            </a:r>
            <a:r>
              <a:rPr lang="en-US" sz="2400" dirty="0" err="1" smtClean="0"/>
              <a:t>Nasional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Regional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:</a:t>
            </a:r>
          </a:p>
          <a:p>
            <a:pPr lvl="1" eaLnBrk="1" hangingPunct="1"/>
            <a:r>
              <a:rPr lang="en-US" sz="2000" dirty="0" err="1" smtClean="0"/>
              <a:t>Sains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Teknologi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Seni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Olahraga</a:t>
            </a:r>
            <a:endParaRPr lang="en-US" sz="2000" dirty="0" smtClean="0"/>
          </a:p>
          <a:p>
            <a:pPr eaLnBrk="1" hangingPunct="1"/>
            <a:r>
              <a:rPr lang="it-IT" sz="2400" dirty="0" smtClean="0"/>
              <a:t>Guru berprestasi dalam berbagai bidang </a:t>
            </a:r>
          </a:p>
          <a:p>
            <a:pPr eaLnBrk="1" hangingPunct="1"/>
            <a:r>
              <a:rPr lang="en-US" sz="2400" dirty="0" err="1" smtClean="0"/>
              <a:t>Pegawai</a:t>
            </a:r>
            <a:r>
              <a:rPr lang="en-US" sz="2400" dirty="0" smtClean="0"/>
              <a:t>/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berprestasi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persetujuan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diusulkan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atasannya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err="1" smtClean="0"/>
              <a:t>Peorangan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berprestasi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diusulkan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disetujui</a:t>
            </a:r>
            <a:r>
              <a:rPr lang="en-US" sz="2400" dirty="0" smtClean="0"/>
              <a:t> </a:t>
            </a:r>
            <a:r>
              <a:rPr lang="en-US" sz="2400" dirty="0" err="1" smtClean="0"/>
              <a:t>lembaganya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</a:rPr>
              <a:t>Bukan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Dosen</a:t>
            </a:r>
            <a:r>
              <a:rPr lang="en-US" sz="2800" b="1" dirty="0" smtClean="0">
                <a:solidFill>
                  <a:srgbClr val="FF0000"/>
                </a:solidFill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</a:rPr>
              <a:t>reguler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52400" y="1143000"/>
          <a:ext cx="8839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7929563" cy="5715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DIAGRAM PENERIMA BEASISWA UNGGULAN TAHUN 2006 - 2010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4282" y="1214422"/>
            <a:ext cx="8429684" cy="1588"/>
          </a:xfrm>
          <a:prstGeom prst="line">
            <a:avLst/>
          </a:prstGeom>
          <a:ln w="15875" cmpd="thinThick"/>
          <a:scene3d>
            <a:camera prst="orthographicFront"/>
            <a:lightRig rig="threePt" dir="t"/>
          </a:scene3d>
          <a:sp3d>
            <a:bevelT w="25400" h="1016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4313" y="642938"/>
            <a:ext cx="7429500" cy="5715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2000" b="1" dirty="0">
                <a:solidFill>
                  <a:srgbClr val="424456"/>
                </a:solidFill>
                <a:latin typeface="Arial" pitchFamily="34" charset="0"/>
                <a:cs typeface="Arial" pitchFamily="34" charset="0"/>
              </a:rPr>
              <a:t>DIAGRAM PENERIMA BEASISWA UNGGULAN 2009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2000" b="1" dirty="0">
                <a:solidFill>
                  <a:srgbClr val="424456"/>
                </a:solidFill>
                <a:latin typeface="Arial" pitchFamily="34" charset="0"/>
                <a:cs typeface="Arial" pitchFamily="34" charset="0"/>
              </a:rPr>
              <a:t>BERDASARKAN UNIVERSITAS TUJUAN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4282" y="1214422"/>
            <a:ext cx="8429684" cy="1588"/>
          </a:xfrm>
          <a:prstGeom prst="line">
            <a:avLst/>
          </a:prstGeom>
          <a:ln w="15875" cmpd="thinThick"/>
          <a:scene3d>
            <a:camera prst="orthographicFront"/>
            <a:lightRig rig="threePt" dir="t"/>
          </a:scene3d>
          <a:sp3d>
            <a:bevelT w="25400" h="1016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/>
        </p:nvGraphicFramePr>
        <p:xfrm>
          <a:off x="285720" y="1428688"/>
          <a:ext cx="8643997" cy="478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1443038" y="6202363"/>
            <a:ext cx="65754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rgbClr val="000000"/>
                </a:solidFill>
              </a:rPr>
              <a:t>Rekap Total Mahasiswa Tahun 2009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4313" y="642938"/>
            <a:ext cx="7429500" cy="5715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2000" b="1" dirty="0">
                <a:solidFill>
                  <a:srgbClr val="424456"/>
                </a:solidFill>
                <a:latin typeface="Arial" pitchFamily="34" charset="0"/>
                <a:cs typeface="Arial" pitchFamily="34" charset="0"/>
              </a:rPr>
              <a:t>DIAGRAM PENERIMA BEASISWA UNGGULAN 2010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2000" b="1" dirty="0">
                <a:solidFill>
                  <a:srgbClr val="424456"/>
                </a:solidFill>
                <a:latin typeface="Arial" pitchFamily="34" charset="0"/>
                <a:cs typeface="Arial" pitchFamily="34" charset="0"/>
              </a:rPr>
              <a:t>BERDASARKAN UNIVERSITAS TUJUAN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4282" y="1214422"/>
            <a:ext cx="8429684" cy="1588"/>
          </a:xfrm>
          <a:prstGeom prst="line">
            <a:avLst/>
          </a:prstGeom>
          <a:ln w="15875" cmpd="thinThick"/>
          <a:scene3d>
            <a:camera prst="orthographicFront"/>
            <a:lightRig rig="threePt" dir="t"/>
          </a:scene3d>
          <a:sp3d>
            <a:bevelT w="25400" h="1016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443038" y="6202363"/>
            <a:ext cx="65754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rgbClr val="000000"/>
                </a:solidFill>
              </a:rPr>
              <a:t>Rekap Total Mahasiswa Tahun 2010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14283" y="1285860"/>
          <a:ext cx="871543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4313" y="642938"/>
            <a:ext cx="7429500" cy="5715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2000" b="1" dirty="0">
                <a:solidFill>
                  <a:srgbClr val="424456"/>
                </a:solidFill>
                <a:latin typeface="Arial" pitchFamily="34" charset="0"/>
                <a:cs typeface="Arial" pitchFamily="34" charset="0"/>
              </a:rPr>
              <a:t>DIAGRAM PENERIMA BEASISWA UNGGULAN 2009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2000" b="1" dirty="0">
                <a:solidFill>
                  <a:srgbClr val="424456"/>
                </a:solidFill>
                <a:latin typeface="Arial" pitchFamily="34" charset="0"/>
                <a:cs typeface="Arial" pitchFamily="34" charset="0"/>
              </a:rPr>
              <a:t>BERDASARKAN NEGARA TUJUAN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4282" y="1214422"/>
            <a:ext cx="8429684" cy="1588"/>
          </a:xfrm>
          <a:prstGeom prst="line">
            <a:avLst/>
          </a:prstGeom>
          <a:ln w="15875" cmpd="thinThick"/>
          <a:scene3d>
            <a:camera prst="orthographicFront"/>
            <a:lightRig rig="threePt" dir="t"/>
          </a:scene3d>
          <a:sp3d>
            <a:bevelT w="25400" h="1016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/>
        </p:nvGraphicFramePr>
        <p:xfrm>
          <a:off x="1142976" y="1500174"/>
          <a:ext cx="642942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4313" y="642938"/>
            <a:ext cx="7429500" cy="5715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2000" b="1" dirty="0">
                <a:solidFill>
                  <a:srgbClr val="424456"/>
                </a:solidFill>
                <a:latin typeface="Arial" pitchFamily="34" charset="0"/>
                <a:cs typeface="Arial" pitchFamily="34" charset="0"/>
              </a:rPr>
              <a:t>DIAGRAM PENERIMA BEASISWA UNGGULAN 2010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2000" b="1" dirty="0">
                <a:solidFill>
                  <a:srgbClr val="424456"/>
                </a:solidFill>
                <a:latin typeface="Arial" pitchFamily="34" charset="0"/>
                <a:cs typeface="Arial" pitchFamily="34" charset="0"/>
              </a:rPr>
              <a:t>BERDASARKAN NEGARA TUJUAN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4282" y="1214422"/>
            <a:ext cx="8429684" cy="1588"/>
          </a:xfrm>
          <a:prstGeom prst="line">
            <a:avLst/>
          </a:prstGeom>
          <a:ln w="15875" cmpd="thinThick"/>
          <a:scene3d>
            <a:camera prst="orthographicFront"/>
            <a:lightRig rig="threePt" dir="t"/>
          </a:scene3d>
          <a:sp3d>
            <a:bevelT w="25400" h="1016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/>
        </p:nvGraphicFramePr>
        <p:xfrm>
          <a:off x="214282" y="1357298"/>
          <a:ext cx="842968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9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97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54100" y="21590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229100" algn="l"/>
              </a:tabLst>
            </a:pPr>
            <a:r>
              <a:rPr lang="en-US" sz="2800" b="1" dirty="0">
                <a:solidFill>
                  <a:srgbClr val="FFFF00"/>
                </a:solidFill>
              </a:rPr>
              <a:t>JUMLAH DANA  BEASISWA UNGGULAN</a:t>
            </a:r>
          </a:p>
          <a:p>
            <a:pPr algn="ctr">
              <a:tabLst>
                <a:tab pos="4229100" algn="l"/>
              </a:tabLst>
            </a:pPr>
            <a:r>
              <a:rPr lang="en-US" sz="3200" b="1" dirty="0">
                <a:solidFill>
                  <a:srgbClr val="FFFF00"/>
                </a:solidFill>
              </a:rPr>
              <a:t>TAHUN 2006 - </a:t>
            </a:r>
            <a:r>
              <a:rPr lang="en-US" sz="3200" b="1" dirty="0" smtClean="0">
                <a:solidFill>
                  <a:srgbClr val="FFFF00"/>
                </a:solidFill>
              </a:rPr>
              <a:t>2013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1375B2-29B9-4004-BECF-12823B40C545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4339" name="Picture 2" descr="E:\gambar-1\lucu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E:\gambar-1\lucu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62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E:\gambar-1\lucu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E:\gambar-1\lucu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24350"/>
            <a:ext cx="3657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E:\gambar-1\lucu-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438400"/>
            <a:ext cx="381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81000"/>
            <a:ext cx="5867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3124200"/>
            <a:ext cx="3048000" cy="1828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UAN &gt; </a:t>
            </a:r>
            <a:r>
              <a:rPr lang="en-US" sz="2000" b="1" dirty="0" smtClean="0">
                <a:solidFill>
                  <a:srgbClr val="C00000"/>
                </a:solidFill>
              </a:rPr>
              <a:t>7.5 </a:t>
            </a:r>
            <a:r>
              <a:rPr lang="en-US" sz="2000" b="1" dirty="0">
                <a:solidFill>
                  <a:srgbClr val="C00000"/>
                </a:solidFill>
              </a:rPr>
              <a:t>/ IPK &gt; 3.00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Dan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TOEFL &gt; 450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Dan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Prestasi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14800" y="3124200"/>
            <a:ext cx="1905000" cy="17526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IPK &gt; 3.25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Dan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TOEFL &gt; 500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8400" y="3124200"/>
            <a:ext cx="1905000" cy="1828800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IPK &gt;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3.25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TOEFL &gt;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500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4267200" y="2514600"/>
            <a:ext cx="609600" cy="5486400"/>
          </a:xfrm>
          <a:prstGeom prst="righ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00" y="5562600"/>
            <a:ext cx="3810000" cy="6096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/>
              <a:t>Wajib</a:t>
            </a:r>
            <a:r>
              <a:rPr lang="en-US" sz="2800" b="1" dirty="0"/>
              <a:t> </a:t>
            </a:r>
            <a:r>
              <a:rPr lang="en-US" sz="2800" b="1" dirty="0" err="1"/>
              <a:t>dipenuhi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52600" y="1371600"/>
            <a:ext cx="10667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S1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1" y="1371600"/>
            <a:ext cx="10667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S2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3200" y="1371600"/>
            <a:ext cx="10667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S3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905000" y="2209800"/>
            <a:ext cx="685800" cy="7620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648200" y="2209800"/>
            <a:ext cx="685800" cy="7620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781800" y="2209800"/>
            <a:ext cx="685800" cy="7620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531983"/>
            <a:ext cx="5943600" cy="1354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PROGRAM   TAHUN  NAGA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2 0 1 2</a:t>
            </a:r>
            <a:endParaRPr lang="id-ID" sz="32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indogerm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85800"/>
            <a:ext cx="7772400" cy="1905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/>
            </a:r>
            <a:br>
              <a:rPr lang="en-US" altLang="zh-C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</a:br>
            <a:r>
              <a:rPr lang="en-US" altLang="zh-C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Beasiswa</a:t>
            </a:r>
            <a:r>
              <a:rPr lang="en-US" altLang="zh-C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Indonesia-Germany Post graduate Scholarship (Debt Swap) </a:t>
            </a:r>
            <a:br>
              <a:rPr lang="en-US" altLang="zh-C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</a:br>
            <a:r>
              <a:rPr lang="en-US" altLang="zh-C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Program S3 Indonesia – </a:t>
            </a:r>
            <a:r>
              <a:rPr lang="en-US" altLang="zh-CN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Jerman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5410200"/>
            <a:ext cx="7239000" cy="1066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Direktorat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 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Jenderal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 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Pendidikan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 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Tinggi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-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Tim Debt Swap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 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itchFamily="2" charset="-122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rPr>
              <a:t>2011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itchFamily="2" charset="-122"/>
            </a:endParaRPr>
          </a:p>
        </p:txBody>
      </p:sp>
      <p:pic>
        <p:nvPicPr>
          <p:cNvPr id="6" name="Picture 19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76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Fokus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Bidang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Kajian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7171" name="Picture 4" descr="_our_programs_chart.jpg"/>
          <p:cNvPicPr>
            <a:picLocks noChangeAspect="1"/>
          </p:cNvPicPr>
          <p:nvPr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>
            <a:off x="6096000" y="3048000"/>
            <a:ext cx="28194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858000" cy="4800600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000" smtClean="0">
                <a:latin typeface="Arial" charset="0"/>
                <a:ea typeface="宋体" pitchFamily="2" charset="-122"/>
              </a:rPr>
              <a:t>Fokus bidang pendidikan bagi calon Doktor adalah:</a:t>
            </a: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smtClean="0">
                <a:latin typeface="Arial" charset="0"/>
              </a:rPr>
              <a:t>Perubahan iklim, lingkungan dan keanekaragaman hayati</a:t>
            </a:r>
            <a:endParaRPr lang="en-US" altLang="zh-CN" sz="1800" smtClean="0">
              <a:latin typeface="Arial" charset="0"/>
              <a:ea typeface="宋体" pitchFamily="2" charset="-122"/>
            </a:endParaRP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smtClean="0">
                <a:latin typeface="Arial" charset="0"/>
              </a:rPr>
              <a:t>Ekonomi dan keuangan fokus Pengentasan Kemiskinan</a:t>
            </a:r>
            <a:r>
              <a:rPr lang="en-US" altLang="zh-CN" sz="1800" smtClean="0">
                <a:latin typeface="Arial" charset="0"/>
                <a:ea typeface="宋体" pitchFamily="2" charset="-122"/>
              </a:rPr>
              <a:t> </a:t>
            </a: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smtClean="0">
                <a:latin typeface="Arial" charset="0"/>
              </a:rPr>
              <a:t>Energi baru dan terbarukan, sumberdaya alam</a:t>
            </a: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smtClean="0">
                <a:latin typeface="Arial" charset="0"/>
              </a:rPr>
              <a:t>Ketahanan dan keamanan pangan</a:t>
            </a:r>
            <a:r>
              <a:rPr lang="en-US" altLang="zh-CN" sz="1800" smtClean="0">
                <a:latin typeface="Arial" charset="0"/>
                <a:ea typeface="宋体" pitchFamily="2" charset="-122"/>
              </a:rPr>
              <a:t> </a:t>
            </a: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smtClean="0">
                <a:latin typeface="Arial" charset="0"/>
              </a:rPr>
              <a:t>Kesehatan, Penyakit Tropis, gizi dan obat-obatan</a:t>
            </a:r>
            <a:endParaRPr lang="en-US" altLang="zh-CN" sz="1800" smtClean="0">
              <a:latin typeface="Arial" charset="0"/>
              <a:ea typeface="宋体" pitchFamily="2" charset="-122"/>
            </a:endParaRP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smtClean="0">
                <a:latin typeface="Arial" charset="0"/>
              </a:rPr>
              <a:t>Pengelolaan dan Mitigasi Bencana</a:t>
            </a:r>
            <a:r>
              <a:rPr lang="en-US" altLang="zh-CN" sz="1800" smtClean="0">
                <a:latin typeface="Arial" charset="0"/>
                <a:ea typeface="宋体" pitchFamily="2" charset="-122"/>
              </a:rPr>
              <a:t> </a:t>
            </a: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smtClean="0">
                <a:latin typeface="Arial" charset="0"/>
              </a:rPr>
              <a:t>Integrasi Nasional dan harmonisasi sosial</a:t>
            </a:r>
            <a:r>
              <a:rPr lang="en-US" altLang="zh-CN" sz="1800" smtClean="0">
                <a:latin typeface="Arial" charset="0"/>
                <a:ea typeface="宋体" pitchFamily="2" charset="-122"/>
              </a:rPr>
              <a:t> </a:t>
            </a: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smtClean="0">
                <a:latin typeface="Arial" charset="0"/>
              </a:rPr>
              <a:t>Otonomi daerah dan desentralisasi</a:t>
            </a:r>
            <a:r>
              <a:rPr lang="en-US" altLang="zh-CN" sz="1800" smtClean="0">
                <a:latin typeface="Arial" charset="0"/>
                <a:ea typeface="宋体" pitchFamily="2" charset="-122"/>
              </a:rPr>
              <a:t> </a:t>
            </a:r>
          </a:p>
          <a:p>
            <a:pPr marL="457200" indent="-457200" algn="just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smtClean="0">
                <a:latin typeface="Arial" charset="0"/>
              </a:rPr>
              <a:t>Seni dan Budaya/ Industri kreatif </a:t>
            </a:r>
            <a:r>
              <a:rPr lang="en-US" sz="1800" i="1" smtClean="0">
                <a:latin typeface="Arial" charset="0"/>
              </a:rPr>
              <a:t>(culture technology)</a:t>
            </a:r>
            <a:r>
              <a:rPr lang="en-US" altLang="zh-CN" sz="1800" smtClean="0">
                <a:latin typeface="Arial" charset="0"/>
                <a:ea typeface="宋体" pitchFamily="2" charset="-122"/>
              </a:rPr>
              <a:t> </a:t>
            </a:r>
          </a:p>
          <a:p>
            <a:pPr marL="457200" indent="-457200" algn="just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smtClean="0">
                <a:latin typeface="Arial" charset="0"/>
              </a:rPr>
              <a:t>Infrastuktur, Transportasi dan teknologi pertahanan (Satelit)</a:t>
            </a:r>
            <a:r>
              <a:rPr lang="en-US" altLang="zh-CN" sz="1800" smtClean="0">
                <a:latin typeface="Arial" charset="0"/>
                <a:ea typeface="宋体" pitchFamily="2" charset="-122"/>
              </a:rPr>
              <a:t> </a:t>
            </a:r>
          </a:p>
          <a:p>
            <a:pPr marL="457200" indent="-457200" algn="just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smtClean="0">
                <a:latin typeface="Arial" charset="0"/>
              </a:rPr>
              <a:t>Teknologi Informasi dan komunikasi</a:t>
            </a:r>
            <a:endParaRPr lang="en-US" altLang="zh-CN" sz="1800" smtClean="0">
              <a:latin typeface="Arial" charset="0"/>
              <a:ea typeface="宋体" pitchFamily="2" charset="-122"/>
            </a:endParaRPr>
          </a:p>
          <a:p>
            <a:pPr marL="457200" indent="-457200" algn="just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sz="1800" smtClean="0">
                <a:latin typeface="Arial" charset="0"/>
              </a:rPr>
              <a:t>Pembangunan Manusia dan Daya Saing Bangsa</a:t>
            </a:r>
            <a:r>
              <a:rPr lang="en-US" altLang="zh-CN" sz="1800" smtClean="0">
                <a:latin typeface="Arial" charset="0"/>
                <a:ea typeface="宋体" pitchFamily="2" charset="-122"/>
              </a:rPr>
              <a:t> </a:t>
            </a:r>
          </a:p>
          <a:p>
            <a:pPr marL="457200" indent="-457200" algn="just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smtClean="0">
                <a:latin typeface="Arial" charset="0"/>
              </a:rPr>
              <a:t>Maritim, teknologi Maritim</a:t>
            </a:r>
            <a:endParaRPr lang="en-US" altLang="zh-CN" sz="1800" smtClean="0">
              <a:latin typeface="Arial" charset="0"/>
              <a:ea typeface="宋体" pitchFamily="2" charset="-122"/>
            </a:endParaRPr>
          </a:p>
          <a:p>
            <a:pPr marL="457200" indent="-457200" algn="just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smtClean="0">
                <a:latin typeface="Arial" charset="0"/>
              </a:rPr>
              <a:t>Nano Teknologi</a:t>
            </a:r>
            <a:r>
              <a:rPr lang="en-US" altLang="zh-CN" sz="1800" smtClean="0">
                <a:latin typeface="Arial" charset="0"/>
                <a:ea typeface="宋体" pitchFamily="2" charset="-122"/>
              </a:rPr>
              <a:t> </a:t>
            </a:r>
            <a:endParaRPr lang="en-US" sz="1800" smtClean="0">
              <a:latin typeface="Arial" charset="0"/>
              <a:ea typeface="宋体" pitchFamily="2" charset="-122"/>
            </a:endParaRPr>
          </a:p>
          <a:p>
            <a:pPr marL="457200" indent="-4572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altLang="zh-CN" sz="1800" smtClean="0">
              <a:latin typeface="Arial" charset="0"/>
              <a:ea typeface="宋体" pitchFamily="2" charset="-122"/>
            </a:endParaRPr>
          </a:p>
        </p:txBody>
      </p:sp>
      <p:sp>
        <p:nvSpPr>
          <p:cNvPr id="717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05EA4BD-832B-4670-BB96-3937320C417A}" type="slidenum">
              <a:rPr lang="en-US" sz="1000">
                <a:solidFill>
                  <a:prstClr val="black"/>
                </a:solidFill>
                <a:latin typeface="Verdana" pitchFamily="34" charset="0"/>
              </a:rPr>
              <a:pPr algn="r"/>
              <a:t>23</a:t>
            </a:fld>
            <a:endParaRPr lang="en-US" sz="10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17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B6D359-681A-435D-B47D-21A02AB8424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strategy-vs-tactics-chess.jpg"/>
          <p:cNvPicPr>
            <a:picLocks noChangeAspect="1"/>
          </p:cNvPicPr>
          <p:nvPr/>
        </p:nvPicPr>
        <p:blipFill>
          <a:blip r:embed="rId2" cstate="print">
            <a:lum bright="66000"/>
            <a:grayscl/>
          </a:blip>
          <a:srcRect l="17339"/>
          <a:stretch>
            <a:fillRect/>
          </a:stretch>
        </p:blipFill>
        <p:spPr bwMode="auto">
          <a:xfrm>
            <a:off x="5975350" y="4491038"/>
            <a:ext cx="294005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Program Doktor yang Ditawarkan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93875"/>
            <a:ext cx="8153400" cy="1635125"/>
          </a:xfrm>
        </p:spPr>
        <p:txBody>
          <a:bodyPr/>
          <a:lstStyle/>
          <a:p>
            <a:pPr marL="568325" lvl="1" indent="-454025" algn="just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Graduate School </a:t>
            </a: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;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selama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3 (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tiga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)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tahun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di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Jerman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(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klo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ada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perpanjangan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akan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dilihat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kasus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per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kasus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)</a:t>
            </a:r>
          </a:p>
          <a:p>
            <a:pPr marL="568325" lvl="1" indent="-454025" algn="just"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altLang="zh-CN" dirty="0" smtClean="0">
              <a:latin typeface="Arial" charset="0"/>
              <a:ea typeface="宋体" pitchFamily="2" charset="-122"/>
            </a:endParaRPr>
          </a:p>
          <a:p>
            <a:pPr marL="568325" lvl="1" indent="-454025" algn="just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Research Program</a:t>
            </a: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;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selama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3,5 (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tiga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setengah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)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tahun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di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 </a:t>
            </a:r>
            <a:r>
              <a:rPr lang="en-US" altLang="zh-CN" dirty="0" err="1" smtClean="0">
                <a:latin typeface="Arial" charset="0"/>
                <a:ea typeface="宋体" pitchFamily="2" charset="-122"/>
              </a:rPr>
              <a:t>Jerman</a:t>
            </a:r>
            <a:endParaRPr lang="en-US" altLang="zh-CN" dirty="0" smtClean="0">
              <a:latin typeface="Arial" charset="0"/>
              <a:ea typeface="宋体" pitchFamily="2" charset="-122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B8ABF27-9693-40F7-AA14-22A72C828D16}" type="slidenum">
              <a:rPr lang="en-US" sz="1000">
                <a:solidFill>
                  <a:prstClr val="black"/>
                </a:solidFill>
                <a:latin typeface="Verdana" pitchFamily="34" charset="0"/>
              </a:rPr>
              <a:pPr algn="r"/>
              <a:t>24</a:t>
            </a:fld>
            <a:endParaRPr lang="en-US" sz="10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19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A90A48-4689-4898-A96F-14EB3EEBDC4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Pembiayaan</a:t>
            </a:r>
          </a:p>
        </p:txBody>
      </p:sp>
      <p:pic>
        <p:nvPicPr>
          <p:cNvPr id="15363" name="Picture 4" descr="mone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495800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  <a:defRPr/>
            </a:pPr>
            <a:r>
              <a:rPr lang="en-US" dirty="0" err="1" smtClean="0">
                <a:latin typeface="Arial" pitchFamily="34" charset="0"/>
              </a:rPr>
              <a:t>Detil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</a:rPr>
              <a:t>Allowance</a:t>
            </a:r>
            <a:r>
              <a:rPr lang="en-US" dirty="0" smtClean="0">
                <a:latin typeface="Arial" pitchFamily="34" charset="0"/>
              </a:rPr>
              <a:t>:</a:t>
            </a:r>
          </a:p>
          <a:p>
            <a:pPr marL="341313" indent="-341313">
              <a:buFont typeface="Wingdings" pitchFamily="2" charset="2"/>
              <a:buBlip>
                <a:blip r:embed="rId3"/>
              </a:buBlip>
              <a:defRPr/>
            </a:pPr>
            <a:r>
              <a:rPr lang="en-US" i="1" dirty="0" smtClean="0">
                <a:latin typeface="Arial" pitchFamily="34" charset="0"/>
              </a:rPr>
              <a:t>Living Allowance</a:t>
            </a:r>
            <a:r>
              <a:rPr lang="en-US" dirty="0" smtClean="0">
                <a:latin typeface="Arial" pitchFamily="34" charset="0"/>
              </a:rPr>
              <a:t>: 1.100 Euro per-</a:t>
            </a:r>
            <a:r>
              <a:rPr lang="en-US" dirty="0" err="1" smtClean="0">
                <a:latin typeface="Arial" pitchFamily="34" charset="0"/>
              </a:rPr>
              <a:t>bulan</a:t>
            </a:r>
            <a:r>
              <a:rPr lang="en-US" dirty="0" smtClean="0">
                <a:latin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</a:rPr>
              <a:t>termasuk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asuransi</a:t>
            </a:r>
            <a:r>
              <a:rPr lang="en-US" dirty="0" smtClean="0">
                <a:latin typeface="Arial" pitchFamily="34" charset="0"/>
              </a:rPr>
              <a:t> 1 </a:t>
            </a:r>
            <a:r>
              <a:rPr lang="en-US" dirty="0" err="1" smtClean="0">
                <a:latin typeface="Arial" pitchFamily="34" charset="0"/>
              </a:rPr>
              <a:t>tahun</a:t>
            </a:r>
            <a:r>
              <a:rPr lang="en-US" dirty="0" smtClean="0">
                <a:latin typeface="Arial" pitchFamily="34" charset="0"/>
              </a:rPr>
              <a:t> 13.200 Euro; </a:t>
            </a:r>
          </a:p>
          <a:p>
            <a:pPr marL="341313" indent="-341313">
              <a:buFont typeface="Wingdings" pitchFamily="2" charset="2"/>
              <a:buNone/>
              <a:defRPr/>
            </a:pPr>
            <a:r>
              <a:rPr lang="en-US" dirty="0" smtClean="0">
                <a:latin typeface="Arial" pitchFamily="34" charset="0"/>
              </a:rPr>
              <a:t>	3 </a:t>
            </a:r>
            <a:r>
              <a:rPr lang="en-US" dirty="0" err="1" smtClean="0">
                <a:latin typeface="Arial" pitchFamily="34" charset="0"/>
              </a:rPr>
              <a:t>tahun</a:t>
            </a:r>
            <a:r>
              <a:rPr lang="en-US" dirty="0" smtClean="0">
                <a:latin typeface="Arial" pitchFamily="34" charset="0"/>
              </a:rPr>
              <a:t>: 39.600 Euro)</a:t>
            </a:r>
            <a:endParaRPr lang="fi-FI" dirty="0" smtClean="0">
              <a:latin typeface="Arial" pitchFamily="34" charset="0"/>
            </a:endParaRPr>
          </a:p>
          <a:p>
            <a:pPr marL="341313" indent="-341313">
              <a:buFont typeface="Wingdings" pitchFamily="2" charset="2"/>
              <a:buBlip>
                <a:blip r:embed="rId3"/>
              </a:buBlip>
              <a:defRPr/>
            </a:pPr>
            <a:r>
              <a:rPr lang="fi-FI" dirty="0" smtClean="0">
                <a:latin typeface="Arial" pitchFamily="34" charset="0"/>
              </a:rPr>
              <a:t>Tiket PP Internasional: 2.000 Euro</a:t>
            </a:r>
          </a:p>
          <a:p>
            <a:pPr marL="341313" indent="-341313">
              <a:buFont typeface="Wingdings" pitchFamily="2" charset="2"/>
              <a:buBlip>
                <a:blip r:embed="rId3"/>
              </a:buBlip>
              <a:defRPr/>
            </a:pPr>
            <a:r>
              <a:rPr lang="fi-FI" i="1" dirty="0" smtClean="0">
                <a:latin typeface="Arial" pitchFamily="34" charset="0"/>
              </a:rPr>
              <a:t>Settlement Allowance</a:t>
            </a:r>
            <a:r>
              <a:rPr lang="fi-FI" dirty="0" smtClean="0">
                <a:latin typeface="Arial" pitchFamily="34" charset="0"/>
              </a:rPr>
              <a:t>: 1.000 Euro</a:t>
            </a:r>
          </a:p>
          <a:p>
            <a:pPr marL="341313" indent="-341313">
              <a:buFont typeface="Wingdings" pitchFamily="2" charset="2"/>
              <a:buBlip>
                <a:blip r:embed="rId3"/>
              </a:buBlip>
              <a:defRPr/>
            </a:pPr>
            <a:r>
              <a:rPr lang="fi-FI" i="1" dirty="0" smtClean="0">
                <a:latin typeface="Arial" pitchFamily="34" charset="0"/>
              </a:rPr>
              <a:t>Personal Development</a:t>
            </a:r>
            <a:r>
              <a:rPr lang="fi-FI" dirty="0" smtClean="0">
                <a:latin typeface="Arial" pitchFamily="34" charset="0"/>
              </a:rPr>
              <a:t>: 1.900 Euro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536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965336F-823B-425A-971E-40941A138FBB}" type="slidenum">
              <a:rPr lang="en-US" sz="1000">
                <a:solidFill>
                  <a:prstClr val="black"/>
                </a:solidFill>
                <a:latin typeface="Verdana" pitchFamily="34" charset="0"/>
              </a:rPr>
              <a:pPr algn="r"/>
              <a:t>25</a:t>
            </a:fld>
            <a:endParaRPr lang="en-US" sz="10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536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5D6FE4-2A8C-4EEB-B65F-DE7E891626A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Korespondensi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 b="1" dirty="0" err="1" smtClean="0">
                <a:latin typeface="Arial" charset="0"/>
              </a:rPr>
              <a:t>Koordinator</a:t>
            </a:r>
            <a:r>
              <a:rPr lang="en-US" sz="1600" b="1" dirty="0" smtClean="0">
                <a:latin typeface="Arial" charset="0"/>
              </a:rPr>
              <a:t> Program: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</a:rPr>
              <a:t>Dr. </a:t>
            </a:r>
            <a:r>
              <a:rPr lang="en-US" sz="1600" dirty="0" err="1" smtClean="0">
                <a:latin typeface="Arial" charset="0"/>
              </a:rPr>
              <a:t>Gatot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Hari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Priowirjanto</a:t>
            </a:r>
            <a:r>
              <a:rPr lang="en-US" sz="1600" dirty="0" smtClean="0">
                <a:latin typeface="Arial" charset="0"/>
              </a:rPr>
              <a:t> (SEAMOLEC)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</a:rPr>
              <a:t>Email: </a:t>
            </a:r>
            <a:r>
              <a:rPr lang="en-US" sz="1600" dirty="0" smtClean="0">
                <a:latin typeface="Arial" charset="0"/>
                <a:hlinkClick r:id="rId2"/>
              </a:rPr>
              <a:t>gatot@seamolec.org</a:t>
            </a:r>
            <a:endParaRPr lang="en-US" sz="16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</a:rPr>
              <a:t>Dr. AB </a:t>
            </a:r>
            <a:r>
              <a:rPr lang="en-US" sz="1600" dirty="0" err="1" smtClean="0">
                <a:latin typeface="Arial" charset="0"/>
              </a:rPr>
              <a:t>Susanto</a:t>
            </a:r>
            <a:r>
              <a:rPr lang="en-US" sz="1600" dirty="0" smtClean="0">
                <a:latin typeface="Arial" charset="0"/>
              </a:rPr>
              <a:t> (</a:t>
            </a:r>
            <a:r>
              <a:rPr lang="en-US" sz="1600" dirty="0" err="1" smtClean="0">
                <a:latin typeface="Arial" charset="0"/>
              </a:rPr>
              <a:t>Beasiswa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Unggulan</a:t>
            </a:r>
            <a:r>
              <a:rPr lang="en-US" sz="1600" dirty="0" smtClean="0">
                <a:latin typeface="Arial" charset="0"/>
              </a:rPr>
              <a:t> PKLN)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</a:rPr>
              <a:t>Email: </a:t>
            </a:r>
            <a:r>
              <a:rPr lang="en-US" sz="1600" dirty="0" smtClean="0">
                <a:latin typeface="Arial" charset="0"/>
                <a:hlinkClick r:id="rId3"/>
              </a:rPr>
              <a:t>abesusanto08@yahoo.com</a:t>
            </a:r>
            <a:endParaRPr lang="en-US" sz="16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</a:rPr>
              <a:t>Dr. </a:t>
            </a:r>
            <a:r>
              <a:rPr lang="en-US" sz="1600" dirty="0" err="1" smtClean="0">
                <a:latin typeface="Arial" charset="0"/>
              </a:rPr>
              <a:t>Purwanto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Subroto</a:t>
            </a:r>
            <a:r>
              <a:rPr lang="en-US" sz="1600" dirty="0" smtClean="0">
                <a:latin typeface="Arial" charset="0"/>
              </a:rPr>
              <a:t> (</a:t>
            </a:r>
            <a:r>
              <a:rPr lang="en-US" sz="1600" dirty="0" err="1" smtClean="0">
                <a:latin typeface="Arial" charset="0"/>
              </a:rPr>
              <a:t>Ditbaga</a:t>
            </a:r>
            <a:r>
              <a:rPr lang="en-US" sz="1600" dirty="0" smtClean="0">
                <a:latin typeface="Arial" charset="0"/>
              </a:rPr>
              <a:t> DIKTI)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</a:rPr>
              <a:t>Email: </a:t>
            </a:r>
            <a:r>
              <a:rPr lang="en-US" sz="1600" dirty="0" smtClean="0">
                <a:latin typeface="Arial" charset="0"/>
                <a:hlinkClick r:id="rId4"/>
              </a:rPr>
              <a:t>psubroto@dikti.go.id</a:t>
            </a:r>
            <a:endParaRPr lang="en-US" sz="16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 err="1" smtClean="0">
                <a:latin typeface="Arial" charset="0"/>
              </a:rPr>
              <a:t>Istri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Hardiyati</a:t>
            </a:r>
            <a:r>
              <a:rPr lang="en-US" sz="1600" dirty="0" smtClean="0">
                <a:latin typeface="Arial" charset="0"/>
              </a:rPr>
              <a:t> (</a:t>
            </a:r>
            <a:r>
              <a:rPr lang="en-US" sz="1600" dirty="0" err="1" smtClean="0">
                <a:latin typeface="Arial" charset="0"/>
              </a:rPr>
              <a:t>Ditendik</a:t>
            </a:r>
            <a:r>
              <a:rPr lang="en-US" sz="1600" dirty="0" smtClean="0">
                <a:latin typeface="Arial" charset="0"/>
              </a:rPr>
              <a:t> DIKTI)</a:t>
            </a:r>
          </a:p>
          <a:p>
            <a:pPr>
              <a:buFont typeface="Wingdings" pitchFamily="2" charset="2"/>
              <a:buNone/>
            </a:pPr>
            <a:r>
              <a:rPr lang="en-US" sz="1600" dirty="0" err="1" smtClean="0">
                <a:latin typeface="Arial" charset="0"/>
              </a:rPr>
              <a:t>Telp</a:t>
            </a:r>
            <a:r>
              <a:rPr lang="en-US" sz="1600" dirty="0" smtClean="0">
                <a:latin typeface="Arial" charset="0"/>
              </a:rPr>
              <a:t>/Fax: (021) 57946053/57946052</a:t>
            </a:r>
          </a:p>
          <a:p>
            <a:pPr>
              <a:buFont typeface="Wingdings" pitchFamily="2" charset="2"/>
              <a:buNone/>
            </a:pPr>
            <a:endParaRPr lang="en-US" sz="14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sz="14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 dirty="0" err="1" smtClean="0">
                <a:latin typeface="Arial" charset="0"/>
              </a:rPr>
              <a:t>Alamat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 err="1" smtClean="0">
                <a:latin typeface="Arial" charset="0"/>
              </a:rPr>
              <a:t>Sekretariat</a:t>
            </a:r>
            <a:r>
              <a:rPr lang="en-US" sz="1600" b="1" dirty="0" smtClean="0">
                <a:latin typeface="Arial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1600" dirty="0" err="1" smtClean="0">
                <a:latin typeface="Arial" charset="0"/>
              </a:rPr>
              <a:t>Gedung</a:t>
            </a:r>
            <a:r>
              <a:rPr lang="en-US" sz="1600" dirty="0" smtClean="0">
                <a:latin typeface="Arial" charset="0"/>
              </a:rPr>
              <a:t> D </a:t>
            </a:r>
            <a:r>
              <a:rPr lang="en-US" sz="1600" dirty="0" err="1" smtClean="0">
                <a:latin typeface="Arial" charset="0"/>
              </a:rPr>
              <a:t>Lantai</a:t>
            </a:r>
            <a:r>
              <a:rPr lang="en-US" sz="1600" dirty="0" smtClean="0">
                <a:latin typeface="Arial" charset="0"/>
              </a:rPr>
              <a:t> 6 </a:t>
            </a:r>
            <a:r>
              <a:rPr lang="en-US" sz="1600" dirty="0" err="1" smtClean="0">
                <a:latin typeface="Arial" charset="0"/>
              </a:rPr>
              <a:t>Kemdiknas</a:t>
            </a:r>
            <a:endParaRPr lang="en-US" sz="16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</a:rPr>
              <a:t>Jl. </a:t>
            </a:r>
            <a:r>
              <a:rPr lang="en-US" sz="1600" dirty="0" err="1" smtClean="0">
                <a:latin typeface="Arial" charset="0"/>
              </a:rPr>
              <a:t>Pintu</a:t>
            </a:r>
            <a:r>
              <a:rPr lang="en-US" sz="1600" dirty="0" smtClean="0">
                <a:latin typeface="Arial" charset="0"/>
              </a:rPr>
              <a:t> I </a:t>
            </a:r>
            <a:r>
              <a:rPr lang="en-US" sz="1600" dirty="0" err="1" smtClean="0">
                <a:latin typeface="Arial" charset="0"/>
              </a:rPr>
              <a:t>Senayan</a:t>
            </a:r>
            <a:r>
              <a:rPr lang="en-US" sz="1600" dirty="0" smtClean="0">
                <a:latin typeface="Arial" charset="0"/>
              </a:rPr>
              <a:t> Jakarta</a:t>
            </a:r>
          </a:p>
          <a:p>
            <a:pPr>
              <a:buFont typeface="Wingdings" pitchFamily="2" charset="2"/>
              <a:buNone/>
            </a:pPr>
            <a:r>
              <a:rPr lang="en-US" sz="1600" dirty="0" err="1" smtClean="0">
                <a:latin typeface="Arial" charset="0"/>
              </a:rPr>
              <a:t>Telp</a:t>
            </a:r>
            <a:r>
              <a:rPr lang="en-US" sz="1600" dirty="0" smtClean="0">
                <a:latin typeface="Arial" charset="0"/>
              </a:rPr>
              <a:t>: (021) 5739290</a:t>
            </a:r>
          </a:p>
          <a:p>
            <a:pPr>
              <a:buFont typeface="Wingdings" pitchFamily="2" charset="2"/>
              <a:buNone/>
            </a:pPr>
            <a:endParaRPr lang="en-US" sz="16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sz="1400" dirty="0" smtClean="0">
              <a:latin typeface="Arial" charset="0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8F4A750-5592-4A53-826F-60D9E5405740}" type="slidenum">
              <a:rPr lang="en-US" sz="1000">
                <a:solidFill>
                  <a:prstClr val="black"/>
                </a:solidFill>
                <a:latin typeface="Verdana" pitchFamily="34" charset="0"/>
              </a:rPr>
              <a:pPr algn="r"/>
              <a:t>26</a:t>
            </a:fld>
            <a:endParaRPr lang="en-US" sz="10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32766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DEDEDE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Kontak</a:t>
            </a:r>
            <a:r>
              <a:rPr lang="en-US" sz="16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DEDEDE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Afriana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Dyah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Ratnapuri</a:t>
            </a:r>
            <a:endParaRPr lang="en-US" sz="16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DEDEDE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Email: 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5"/>
              </a:rPr>
              <a:t>aratnapuri@dikti.go.id</a:t>
            </a:r>
            <a:endParaRPr lang="en-US" sz="16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DEDEDE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Ade </a:t>
            </a:r>
            <a:r>
              <a:rPr lang="en-US" sz="160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Tantrie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Puspita</a:t>
            </a:r>
            <a:endParaRPr lang="en-US" sz="16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DEDEDE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Email: 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6"/>
              </a:rPr>
              <a:t>adetantrie@yahoo.com</a:t>
            </a:r>
            <a:endParaRPr lang="en-US" sz="16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DEDEDE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Aline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Almandha</a:t>
            </a:r>
            <a:endParaRPr lang="en-US" sz="16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DEDEDE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Email: 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7"/>
              </a:rPr>
              <a:t>aline@seamolec.org</a:t>
            </a:r>
            <a:endParaRPr lang="en-US" sz="16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DEDEDE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Listya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Ayu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Saraswati</a:t>
            </a:r>
            <a:endParaRPr lang="en-US" sz="16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DEDEDE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Email: 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8"/>
              </a:rPr>
              <a:t>listyaayu@hotmail.com</a:t>
            </a:r>
            <a:endParaRPr lang="en-US" sz="16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DEDEDE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Nevada </a:t>
            </a:r>
            <a:r>
              <a:rPr lang="en-US" sz="160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Larasati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Firdhani</a:t>
            </a:r>
            <a:endParaRPr lang="en-US" sz="16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DEDEDE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Email: nevada.larasati@yahoo.com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DEDEDE"/>
              </a:buClr>
              <a:buSzPct val="75000"/>
              <a:buFont typeface="Wingdings" pitchFamily="2" charset="2"/>
              <a:buNone/>
              <a:defRPr/>
            </a:pPr>
            <a:endParaRPr lang="en-US" sz="1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DEDEDE"/>
              </a:buClr>
              <a:buSzPct val="75000"/>
              <a:buFont typeface="Wingdings" pitchFamily="2" charset="2"/>
              <a:buNone/>
              <a:defRPr/>
            </a:pPr>
            <a:endParaRPr lang="en-US" sz="1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1676400"/>
            <a:ext cx="1819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F106AB-1EE6-4C1E-B5D8-0345B0A6435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13177" y="6260068"/>
            <a:ext cx="3349223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DEDEDE"/>
                </a:solidFill>
              </a:rPr>
              <a:t>  http</a:t>
            </a:r>
            <a:r>
              <a:rPr lang="en-US" dirty="0">
                <a:solidFill>
                  <a:srgbClr val="DEDEDE"/>
                </a:solidFill>
              </a:rPr>
              <a:t>: </a:t>
            </a:r>
            <a:r>
              <a:rPr lang="en-US" dirty="0" smtClean="0">
                <a:solidFill>
                  <a:srgbClr val="DEDEDE"/>
                </a:solidFill>
              </a:rPr>
              <a:t>//ds5k.kemdiknas.go.id/</a:t>
            </a:r>
            <a:endParaRPr lang="en-US" dirty="0">
              <a:solidFill>
                <a:srgbClr val="DEDEDE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67544" y="1381224"/>
          <a:ext cx="8136904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764323" y="4941903"/>
            <a:ext cx="0" cy="935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5620" y="3716338"/>
            <a:ext cx="0" cy="16573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95597" y="3141669"/>
            <a:ext cx="0" cy="158273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-9625" y="-4486"/>
            <a:ext cx="9172876" cy="8617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dirty="0" smtClean="0">
                <a:solidFill>
                  <a:schemeClr val="bg1"/>
                </a:solidFill>
              </a:rPr>
              <a:t>Potensi Pertumbuhan Ekonomi </a:t>
            </a:r>
            <a:br>
              <a:rPr lang="id-ID" sz="4000" dirty="0" smtClean="0">
                <a:solidFill>
                  <a:schemeClr val="bg1"/>
                </a:solidFill>
              </a:rPr>
            </a:br>
            <a:r>
              <a:rPr lang="id-ID" sz="2200" dirty="0" smtClean="0">
                <a:solidFill>
                  <a:schemeClr val="bg1"/>
                </a:solidFill>
              </a:rPr>
              <a:t>(Sumber: Menko Perekonomian)</a:t>
            </a:r>
            <a:endParaRPr lang="id-ID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999394" y="5046678"/>
            <a:ext cx="3572608" cy="1587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5046678"/>
            <a:ext cx="3572608" cy="1587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29061" y="2881328"/>
            <a:ext cx="1499089" cy="158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Box 15"/>
          <p:cNvSpPr txBox="1">
            <a:spLocks noChangeArrowheads="1"/>
          </p:cNvSpPr>
          <p:nvPr/>
        </p:nvSpPr>
        <p:spPr bwMode="auto">
          <a:xfrm>
            <a:off x="643306" y="252414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1945</a:t>
            </a:r>
          </a:p>
        </p:txBody>
      </p:sp>
      <p:sp>
        <p:nvSpPr>
          <p:cNvPr id="8198" name="TextBox 16"/>
          <p:cNvSpPr txBox="1">
            <a:spLocks noChangeArrowheads="1"/>
          </p:cNvSpPr>
          <p:nvPr/>
        </p:nvSpPr>
        <p:spPr bwMode="auto">
          <a:xfrm>
            <a:off x="2164378" y="252414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1965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28148" y="2881328"/>
            <a:ext cx="2143857" cy="158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9"/>
          <p:cNvSpPr txBox="1">
            <a:spLocks noChangeArrowheads="1"/>
          </p:cNvSpPr>
          <p:nvPr/>
        </p:nvSpPr>
        <p:spPr bwMode="auto">
          <a:xfrm>
            <a:off x="4308238" y="252414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1998</a:t>
            </a:r>
          </a:p>
        </p:txBody>
      </p:sp>
      <p:sp>
        <p:nvSpPr>
          <p:cNvPr id="8201" name="TextBox 20"/>
          <p:cNvSpPr txBox="1">
            <a:spLocks noChangeArrowheads="1"/>
          </p:cNvSpPr>
          <p:nvPr/>
        </p:nvSpPr>
        <p:spPr bwMode="auto">
          <a:xfrm>
            <a:off x="1928447" y="5118115"/>
            <a:ext cx="1767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50</a:t>
            </a:r>
            <a:r>
              <a:rPr lang="id-ID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-an Tahun Pertama</a:t>
            </a:r>
            <a:endParaRPr lang="en-AU" sz="1400" b="1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202" name="TextBox 21"/>
          <p:cNvSpPr txBox="1">
            <a:spLocks noChangeArrowheads="1"/>
          </p:cNvSpPr>
          <p:nvPr/>
        </p:nvSpPr>
        <p:spPr bwMode="auto">
          <a:xfrm>
            <a:off x="5571392" y="5118115"/>
            <a:ext cx="16024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50</a:t>
            </a:r>
            <a:r>
              <a:rPr lang="id-ID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-an Tahun Kedua</a:t>
            </a:r>
            <a:endParaRPr lang="en-AU" sz="1400" b="1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72001" y="2881328"/>
            <a:ext cx="2143858" cy="158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TextBox 23"/>
          <p:cNvSpPr txBox="1">
            <a:spLocks noChangeArrowheads="1"/>
          </p:cNvSpPr>
          <p:nvPr/>
        </p:nvSpPr>
        <p:spPr bwMode="auto">
          <a:xfrm>
            <a:off x="6450631" y="252414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2025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715858" y="2881328"/>
            <a:ext cx="1499088" cy="158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25"/>
          <p:cNvSpPr txBox="1">
            <a:spLocks noChangeArrowheads="1"/>
          </p:cNvSpPr>
          <p:nvPr/>
        </p:nvSpPr>
        <p:spPr bwMode="auto">
          <a:xfrm>
            <a:off x="7929202" y="252414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2045</a:t>
            </a:r>
          </a:p>
        </p:txBody>
      </p:sp>
      <p:sp>
        <p:nvSpPr>
          <p:cNvPr id="8207" name="TextBox 26"/>
          <p:cNvSpPr txBox="1">
            <a:spLocks noChangeArrowheads="1"/>
          </p:cNvSpPr>
          <p:nvPr/>
        </p:nvSpPr>
        <p:spPr bwMode="auto">
          <a:xfrm>
            <a:off x="7287358" y="2617803"/>
            <a:ext cx="60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20 TH</a:t>
            </a:r>
          </a:p>
        </p:txBody>
      </p:sp>
      <p:sp>
        <p:nvSpPr>
          <p:cNvPr id="8208" name="TextBox 27"/>
          <p:cNvSpPr txBox="1">
            <a:spLocks noChangeArrowheads="1"/>
          </p:cNvSpPr>
          <p:nvPr/>
        </p:nvSpPr>
        <p:spPr bwMode="auto">
          <a:xfrm>
            <a:off x="1320312" y="2644790"/>
            <a:ext cx="60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20 TH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9394" y="1260475"/>
            <a:ext cx="3572608" cy="5143500"/>
          </a:xfrm>
          <a:prstGeom prst="rect">
            <a:avLst/>
          </a:prstGeom>
          <a:solidFill>
            <a:schemeClr val="tx2">
              <a:lumMod val="60000"/>
              <a:lumOff val="40000"/>
              <a:alpha val="2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3501" y="1260475"/>
            <a:ext cx="3642946" cy="5143500"/>
          </a:xfrm>
          <a:prstGeom prst="rect">
            <a:avLst/>
          </a:prstGeom>
          <a:solidFill>
            <a:srgbClr val="00B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8211" name="TextBox 35"/>
          <p:cNvSpPr txBox="1">
            <a:spLocks noChangeArrowheads="1"/>
          </p:cNvSpPr>
          <p:nvPr/>
        </p:nvSpPr>
        <p:spPr bwMode="auto">
          <a:xfrm>
            <a:off x="1071206" y="5689615"/>
            <a:ext cx="3548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200" b="1">
                <a:solidFill>
                  <a:srgbClr val="C00000"/>
                </a:solidFill>
                <a:latin typeface="Calibri" pitchFamily="34" charset="0"/>
                <a:cs typeface="+mn-cs"/>
              </a:rPr>
              <a:t>ERA PELETAKAN PONDASI DAN EKSPERIMENTASI</a:t>
            </a:r>
            <a:endParaRPr lang="id-ID" sz="1200" b="1">
              <a:solidFill>
                <a:srgbClr val="C00000"/>
              </a:solidFill>
              <a:latin typeface="Calibri" pitchFamily="34" charset="0"/>
              <a:cs typeface="+mn-cs"/>
            </a:endParaRPr>
          </a:p>
          <a:p>
            <a:r>
              <a:rPr lang="id-ID" sz="1200" b="1">
                <a:solidFill>
                  <a:srgbClr val="C00000"/>
                </a:solidFill>
                <a:latin typeface="Calibri" pitchFamily="34" charset="0"/>
                <a:cs typeface="+mn-cs"/>
              </a:rPr>
              <a:t>Model Dasar Sudah ditemukan: Pancasila, UUD 1945</a:t>
            </a:r>
          </a:p>
          <a:p>
            <a:r>
              <a:rPr lang="id-ID" sz="1200" b="1">
                <a:solidFill>
                  <a:srgbClr val="C00000"/>
                </a:solidFill>
                <a:latin typeface="Calibri" pitchFamily="34" charset="0"/>
                <a:cs typeface="+mn-cs"/>
              </a:rPr>
              <a:t>Bhineka Tunggal Ika dan NKRI</a:t>
            </a:r>
            <a:endParaRPr lang="en-AU" sz="1200" b="1">
              <a:solidFill>
                <a:srgbClr val="C00000"/>
              </a:solidFill>
              <a:latin typeface="Calibri" pitchFamily="34" charset="0"/>
              <a:cs typeface="+mn-cs"/>
            </a:endParaRPr>
          </a:p>
          <a:p>
            <a:endParaRPr lang="en-AU" sz="1200" b="1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212" name="TextBox 40"/>
          <p:cNvSpPr txBox="1">
            <a:spLocks noChangeArrowheads="1"/>
          </p:cNvSpPr>
          <p:nvPr/>
        </p:nvSpPr>
        <p:spPr bwMode="auto">
          <a:xfrm>
            <a:off x="5120054" y="5832490"/>
            <a:ext cx="2573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200" b="1">
                <a:solidFill>
                  <a:srgbClr val="C00000"/>
                </a:solidFill>
                <a:latin typeface="Calibri" pitchFamily="34" charset="0"/>
                <a:cs typeface="+mn-cs"/>
              </a:rPr>
              <a:t>ERA IMPLEMENTASI DAN AKSELERASI</a:t>
            </a:r>
          </a:p>
          <a:p>
            <a:endParaRPr lang="en-AU" sz="1200" b="1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429375" y="3237767"/>
            <a:ext cx="571500" cy="146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7894028" y="3237049"/>
            <a:ext cx="571500" cy="293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5" name="TextBox 44"/>
          <p:cNvSpPr txBox="1">
            <a:spLocks noChangeArrowheads="1"/>
          </p:cNvSpPr>
          <p:nvPr/>
        </p:nvSpPr>
        <p:spPr bwMode="auto">
          <a:xfrm>
            <a:off x="6255735" y="3524259"/>
            <a:ext cx="8876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12 BESAR</a:t>
            </a:r>
          </a:p>
        </p:txBody>
      </p:sp>
      <p:sp>
        <p:nvSpPr>
          <p:cNvPr id="8216" name="TextBox 45"/>
          <p:cNvSpPr txBox="1">
            <a:spLocks noChangeArrowheads="1"/>
          </p:cNvSpPr>
          <p:nvPr/>
        </p:nvSpPr>
        <p:spPr bwMode="auto">
          <a:xfrm>
            <a:off x="7756282" y="3524259"/>
            <a:ext cx="7963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srgbClr val="FFFF00"/>
                </a:solidFill>
                <a:latin typeface="Calibri" pitchFamily="34" charset="0"/>
                <a:cs typeface="+mn-cs"/>
              </a:rPr>
              <a:t>8 BESAR</a:t>
            </a:r>
          </a:p>
        </p:txBody>
      </p:sp>
      <p:sp>
        <p:nvSpPr>
          <p:cNvPr id="8217" name="TextBox 46"/>
          <p:cNvSpPr txBox="1">
            <a:spLocks noChangeArrowheads="1"/>
          </p:cNvSpPr>
          <p:nvPr/>
        </p:nvSpPr>
        <p:spPr bwMode="auto">
          <a:xfrm>
            <a:off x="499702" y="4881578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1945</a:t>
            </a:r>
          </a:p>
        </p:txBody>
      </p:sp>
      <p:sp>
        <p:nvSpPr>
          <p:cNvPr id="8218" name="TextBox 47"/>
          <p:cNvSpPr txBox="1">
            <a:spLocks noChangeArrowheads="1"/>
          </p:cNvSpPr>
          <p:nvPr/>
        </p:nvSpPr>
        <p:spPr bwMode="auto">
          <a:xfrm>
            <a:off x="8081602" y="4881578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2045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6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dirty="0">
                <a:solidFill>
                  <a:srgbClr val="FFFF00"/>
                </a:solidFill>
                <a:latin typeface="Calibri"/>
                <a:cs typeface="+mn-cs"/>
              </a:rPr>
              <a:t>MENYIAPKAN GENERASI 2045: </a:t>
            </a:r>
            <a:endParaRPr lang="id-ID" sz="3200" b="1" dirty="0">
              <a:solidFill>
                <a:srgbClr val="FFFF00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dirty="0">
                <a:solidFill>
                  <a:srgbClr val="FFFF00"/>
                </a:solidFill>
                <a:latin typeface="Calibri"/>
                <a:cs typeface="+mn-cs"/>
              </a:rPr>
              <a:t>100 TAHUN INDONESIA MERDEKA</a:t>
            </a:r>
          </a:p>
        </p:txBody>
      </p:sp>
      <p:sp>
        <p:nvSpPr>
          <p:cNvPr id="51" name="Oval 50"/>
          <p:cNvSpPr/>
          <p:nvPr/>
        </p:nvSpPr>
        <p:spPr>
          <a:xfrm>
            <a:off x="5537689" y="2794015"/>
            <a:ext cx="142142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8221" name="TextBox 51"/>
          <p:cNvSpPr txBox="1">
            <a:spLocks noChangeArrowheads="1"/>
          </p:cNvSpPr>
          <p:nvPr/>
        </p:nvSpPr>
        <p:spPr bwMode="auto">
          <a:xfrm>
            <a:off x="5357447" y="252414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dirty="0" smtClean="0">
                <a:solidFill>
                  <a:srgbClr val="FFFF00"/>
                </a:solidFill>
                <a:latin typeface="Calibri" pitchFamily="34" charset="0"/>
                <a:cs typeface="+mn-cs"/>
              </a:rPr>
              <a:t>2011</a:t>
            </a:r>
            <a:endParaRPr lang="en-AU" sz="1400" b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5823812" y="2500206"/>
            <a:ext cx="295275" cy="22566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3" name="TextBox 54"/>
          <p:cNvSpPr txBox="1">
            <a:spLocks noChangeArrowheads="1"/>
          </p:cNvSpPr>
          <p:nvPr/>
        </p:nvSpPr>
        <p:spPr bwMode="auto">
          <a:xfrm>
            <a:off x="5502520" y="1011248"/>
            <a:ext cx="299378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1400" b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MENYIAPKAN GENERASI 50 TH KE 2 </a:t>
            </a:r>
          </a:p>
        </p:txBody>
      </p:sp>
      <p:sp>
        <p:nvSpPr>
          <p:cNvPr id="56" name="Oval 55"/>
          <p:cNvSpPr/>
          <p:nvPr/>
        </p:nvSpPr>
        <p:spPr>
          <a:xfrm>
            <a:off x="6644057" y="2808303"/>
            <a:ext cx="14214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119702" y="2819415"/>
            <a:ext cx="143608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8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981" y="1341440"/>
            <a:ext cx="151227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4572000" y="1260475"/>
            <a:ext cx="571500" cy="51435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228" name="TextBox 41"/>
          <p:cNvSpPr txBox="1">
            <a:spLocks noChangeArrowheads="1"/>
          </p:cNvSpPr>
          <p:nvPr/>
        </p:nvSpPr>
        <p:spPr bwMode="auto">
          <a:xfrm>
            <a:off x="3856892" y="6475414"/>
            <a:ext cx="2228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600">
                <a:solidFill>
                  <a:prstClr val="black"/>
                </a:solidFill>
                <a:latin typeface="Calibri" pitchFamily="34" charset="0"/>
                <a:cs typeface="+mn-cs"/>
              </a:rPr>
              <a:t>Masa Transisi Demokrasi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3686B2-A9C6-40B1-96A2-18F789F624E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AutoShape 2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1026" name="think-cell Slide" r:id="rId8" imgW="0" imgH="0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747346" y="571500"/>
            <a:ext cx="7391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..merupakan m</a:t>
            </a:r>
            <a:r>
              <a:rPr lang="en-US" i="1" dirty="0" err="1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odal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 </a:t>
            </a:r>
            <a:r>
              <a:rPr lang="en-US" i="1" dirty="0" err="1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dasar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 </a:t>
            </a:r>
            <a:r>
              <a:rPr lang="en-US" i="1" dirty="0" err="1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bagi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 </a:t>
            </a:r>
            <a:r>
              <a:rPr lang="id-ID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peningkatan produktivitas ekonomi dan </a:t>
            </a:r>
            <a:r>
              <a:rPr lang="en-US" i="1" dirty="0" err="1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pe</a:t>
            </a:r>
            <a:r>
              <a:rPr lang="id-ID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ngembangan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 </a:t>
            </a:r>
            <a:r>
              <a:rPr lang="en-US" i="1" dirty="0" err="1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pasar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 </a:t>
            </a:r>
            <a:r>
              <a:rPr lang="en-US" i="1" dirty="0" err="1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domestik</a:t>
            </a:r>
            <a:r>
              <a:rPr lang="id-ID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...</a:t>
            </a:r>
            <a:endParaRPr lang="en-US" i="1" dirty="0">
              <a:solidFill>
                <a:srgbClr val="F79646">
                  <a:lumMod val="75000"/>
                </a:srgb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788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i="1" dirty="0">
                <a:solidFill>
                  <a:srgbClr val="EEECE1">
                    <a:lumMod val="75000"/>
                  </a:srgbClr>
                </a:solidFill>
                <a:latin typeface="Calibri"/>
                <a:cs typeface="+mn-cs"/>
              </a:rPr>
              <a:t>Sumber: Menko Perekonomian, 2010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7620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Indonesia Memiliki Bonus Demografi di Masa Depan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E4626-2DD4-4785-A188-224CE981D8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6863862" y="1146188"/>
            <a:ext cx="1997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C00000"/>
                </a:solidFill>
                <a:latin typeface="Calibri" pitchFamily="34" charset="0"/>
                <a:cs typeface="+mn-cs"/>
              </a:rPr>
              <a:t>100  tahun kemerdekaan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3583" y="4811726"/>
            <a:ext cx="8408377" cy="1857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rgbClr val="FF0000"/>
                </a:solidFill>
              </a:rPr>
              <a:t>Dependency Ratio semakin kecil (2010-2040):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rgbClr val="FF0000"/>
                </a:solidFill>
              </a:rPr>
              <a:t>Usia produktif semakin besar (Bonus Demografi ~ Demografic Dividen), kesempatan dan potensi meningkatkan produktivitas semakin tinggi, semakin tinggi tingkat kesejahteraan, tetapi kalau tidak dikelola dengan baik akan menjadi Bencana Demografi~ Demografic Disaster.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rgbClr val="FF0000"/>
                </a:solidFill>
              </a:rPr>
              <a:t>Kualitas SDM sebagai kata kunci, Pendidikan dan Kesehatan sebagai peran kunci.</a:t>
            </a:r>
          </a:p>
        </p:txBody>
      </p:sp>
      <p:pic>
        <p:nvPicPr>
          <p:cNvPr id="205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1937" y="1417646"/>
            <a:ext cx="7961434" cy="3379787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0430" y="1519247"/>
            <a:ext cx="1626577" cy="3133725"/>
          </a:xfrm>
          <a:prstGeom prst="rect">
            <a:avLst/>
          </a:prstGeom>
          <a:solidFill>
            <a:schemeClr val="tx2">
              <a:lumMod val="20000"/>
              <a:lumOff val="80000"/>
              <a:alpha val="49804"/>
            </a:schemeClr>
          </a:solidFill>
          <a:ln>
            <a:solidFill>
              <a:schemeClr val="tx1"/>
            </a:solidFill>
          </a:ln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059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2180" y="1558925"/>
            <a:ext cx="217609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alibri" pitchFamily="34" charset="0"/>
                <a:cs typeface="+mn-cs"/>
              </a:rPr>
              <a:t>"Bonus Demografi"</a:t>
            </a:r>
          </a:p>
        </p:txBody>
      </p:sp>
      <p:cxnSp>
        <p:nvCxnSpPr>
          <p:cNvPr id="2060" name="Straight Arrow Connector 21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>
            <a:off x="5587268" y="4718423"/>
            <a:ext cx="730250" cy="879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oval" w="med" len="med"/>
            <a:tailEnd type="stealth" w="lg" len="lg"/>
          </a:ln>
        </p:spPr>
      </p:cxnSp>
      <p:cxnSp>
        <p:nvCxnSpPr>
          <p:cNvPr id="17" name="Straight Connector 16"/>
          <p:cNvCxnSpPr/>
          <p:nvPr/>
        </p:nvCxnSpPr>
        <p:spPr>
          <a:xfrm rot="5400000">
            <a:off x="5423389" y="2666267"/>
            <a:ext cx="2952750" cy="14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E:\gambar-1\beratss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667000"/>
            <a:ext cx="365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E:\gambar-1\holifoel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6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E:\gambar-1\obesitas-menula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E:\gambar-1\Lawan_mbah__Law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gambar-1\128931413214556856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524000"/>
            <a:ext cx="40386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916113"/>
            <a:ext cx="295275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058" y="1916113"/>
            <a:ext cx="2665534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762" y="1916113"/>
            <a:ext cx="2699238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35169" y="5373688"/>
            <a:ext cx="280914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>
                <a:solidFill>
                  <a:prstClr val="black"/>
                </a:solidFill>
                <a:latin typeface="Calibri" pitchFamily="34" charset="0"/>
                <a:cs typeface="+mn-cs"/>
              </a:rPr>
              <a:t>Umur 10 tahun, membantu orang tua berjualan</a:t>
            </a:r>
          </a:p>
        </p:txBody>
      </p:sp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2844315" y="5373688"/>
            <a:ext cx="350226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dirty="0">
                <a:solidFill>
                  <a:prstClr val="black"/>
                </a:solidFill>
                <a:latin typeface="Calibri" pitchFamily="34" charset="0"/>
                <a:cs typeface="+mn-cs"/>
              </a:rPr>
              <a:t>Umur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20-22</a:t>
            </a:r>
            <a:r>
              <a:rPr lang="id-ID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 </a:t>
            </a:r>
            <a:r>
              <a:rPr lang="id-ID" dirty="0">
                <a:solidFill>
                  <a:prstClr val="black"/>
                </a:solidFill>
                <a:latin typeface="Calibri" pitchFamily="34" charset="0"/>
                <a:cs typeface="+mn-cs"/>
              </a:rPr>
              <a:t>tahun, lulus sarjana </a:t>
            </a:r>
          </a:p>
          <a:p>
            <a:pPr algn="ctr"/>
            <a:r>
              <a:rPr lang="id-ID" dirty="0">
                <a:solidFill>
                  <a:prstClr val="black"/>
                </a:solidFill>
                <a:latin typeface="Calibri" pitchFamily="34" charset="0"/>
                <a:cs typeface="+mn-cs"/>
              </a:rPr>
              <a:t>dengan bantuan </a:t>
            </a:r>
          </a:p>
          <a:p>
            <a:pPr algn="ctr"/>
            <a:r>
              <a:rPr lang="id-ID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Beasiswa Unggulan</a:t>
            </a:r>
          </a:p>
        </p:txBody>
      </p:sp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6431574" y="5373688"/>
            <a:ext cx="271242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dirty="0">
                <a:solidFill>
                  <a:prstClr val="black"/>
                </a:solidFill>
                <a:latin typeface="Calibri" pitchFamily="34" charset="0"/>
                <a:cs typeface="+mn-cs"/>
              </a:rPr>
              <a:t>Umur 40an tahun, CEO perusahaan multi-nasional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002577" y="3429000"/>
            <a:ext cx="28721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84277" y="3429000"/>
            <a:ext cx="28721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-26988"/>
            <a:ext cx="9144000" cy="16922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Pendidikan: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 Mesin Mobilitas Vertikal, Sosial-Ekonomi, dan Budaya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Penanaman nilai-nilai kebangsaan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Kecintaan terhadap tanah air 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9FDFD0-BF40-4D17-9A56-181D45F89DC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6858000" cy="70167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INFORMATION: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76200" y="5638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Tahoma" pitchFamily="34" charset="0"/>
              </a:rPr>
              <a:t>SEKRETARIAT PROGRAM BEASISWA UNGGULAN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Biro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Perencanaan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dan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Kerjasama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Luar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negeri</a:t>
            </a:r>
            <a:endParaRPr lang="en-US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KEMDIKNAS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Gedung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 C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lantai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 7 Jl.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Jenderal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sudirman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Senayan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-Jakarta 10270   INDONESIA   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Telp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 &amp; Fax : (021) 5739290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beasiswaunggulan.kemdiknas.go.id</a:t>
            </a:r>
          </a:p>
          <a:p>
            <a:pPr algn="ctr"/>
            <a:r>
              <a:rPr lang="en-US" sz="2400" b="1" dirty="0" smtClean="0">
                <a:solidFill>
                  <a:srgbClr val="FF3300"/>
                </a:solidFill>
              </a:rPr>
              <a:t>bu.bpkln@gmail.com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</a:rPr>
              <a:t>beasiswa_unggulan@googlegroups.com</a:t>
            </a:r>
          </a:p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endParaRPr lang="en-US" sz="2400" b="1" dirty="0" smtClean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600" b="1" dirty="0" smtClean="0">
              <a:solidFill>
                <a:srgbClr val="000066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66800" y="3733800"/>
            <a:ext cx="685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 algn="ctr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en-US" sz="5400" b="1" dirty="0" err="1" smtClean="0">
                <a:solidFill>
                  <a:srgbClr val="FF3300"/>
                </a:solidFill>
              </a:rPr>
              <a:t>Terima</a:t>
            </a:r>
            <a:r>
              <a:rPr lang="en-US" sz="5400" b="1" dirty="0" smtClean="0">
                <a:solidFill>
                  <a:srgbClr val="FF3300"/>
                </a:solidFill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</a:rPr>
              <a:t>Kasih</a:t>
            </a:r>
            <a:endParaRPr lang="en-US" sz="5400" b="1" dirty="0" smtClean="0">
              <a:solidFill>
                <a:srgbClr val="FF3300"/>
              </a:solidFill>
            </a:endParaRPr>
          </a:p>
        </p:txBody>
      </p:sp>
      <p:pic>
        <p:nvPicPr>
          <p:cNvPr id="54278" name="Picture 19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800"/>
            <a:ext cx="12192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angeran229.files.wordpress.com/2012/02/poster_mega_sinetron_yusra_dan_yumna.jpg?w=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66" y="990600"/>
            <a:ext cx="3808034" cy="5391149"/>
          </a:xfrm>
          <a:prstGeom prst="rect">
            <a:avLst/>
          </a:prstGeom>
          <a:noFill/>
        </p:spPr>
      </p:pic>
      <p:pic>
        <p:nvPicPr>
          <p:cNvPr id="9220" name="Picture 4" descr="https://pangeran229.files.wordpress.com/2012/03/poster_mega_sinetron_karun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2565" y="990600"/>
            <a:ext cx="3808035" cy="53911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3.bp.blogspot.com/-NDMLLnxghz8/TonV627pUiI/AAAAAAAAAxc/4VzmDp7FmNA/s1600/tut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3585882" cy="5029200"/>
          </a:xfrm>
          <a:prstGeom prst="rect">
            <a:avLst/>
          </a:prstGeom>
          <a:noFill/>
        </p:spPr>
      </p:pic>
      <p:pic>
        <p:nvPicPr>
          <p:cNvPr id="27652" name="Picture 4" descr="http://3.bp.blogspot.com/-j0NVDxRNOJ8/T08CCCxjg0I/AAAAAAAABeM/C9JUjHBj9z4/s1600/cover+sinetron+putih+abu+abu+sct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9192" y="838200"/>
            <a:ext cx="3745683" cy="5010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pangeran229.files.wordpress.com/2011/12/fatiy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314699"/>
            <a:ext cx="6448425" cy="3009901"/>
          </a:xfrm>
          <a:prstGeom prst="rect">
            <a:avLst/>
          </a:prstGeom>
          <a:noFill/>
        </p:spPr>
      </p:pic>
      <p:pic>
        <p:nvPicPr>
          <p:cNvPr id="24584" name="Picture 8" descr="http://files.myopera.com/hendroferrari/blog/tendangan-si-madu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33400"/>
            <a:ext cx="4038600" cy="25385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IMG25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066800" y="4757738"/>
            <a:ext cx="6553200" cy="210026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/>
              <a:t>BERPIKIRLAH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</a:rPr>
              <a:t>DILUAR KEBIASAAN</a:t>
            </a:r>
          </a:p>
          <a:p>
            <a:pPr algn="ctr"/>
            <a:r>
              <a:rPr lang="en-US" sz="3200" b="1">
                <a:solidFill>
                  <a:srgbClr val="800000"/>
                </a:solidFill>
              </a:rPr>
              <a:t>karena masalahnya luar biasa</a:t>
            </a:r>
          </a:p>
        </p:txBody>
      </p:sp>
      <p:pic>
        <p:nvPicPr>
          <p:cNvPr id="25604" name="Picture 6" descr="DSC09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41148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IMG_18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667000"/>
            <a:ext cx="426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4953000" y="4197350"/>
            <a:ext cx="3733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55" tIns="42328" rIns="84655" bIns="42328">
            <a:spAutoFit/>
          </a:bodyPr>
          <a:lstStyle/>
          <a:p>
            <a:pPr algn="ctr" defTabSz="846138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rebuchet MS" pitchFamily="34" charset="0"/>
              </a:rPr>
              <a:t>Kelas perahu ..?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581400" y="2292350"/>
            <a:ext cx="3733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55" tIns="42328" rIns="84655" bIns="42328">
            <a:spAutoFit/>
          </a:bodyPr>
          <a:lstStyle/>
          <a:p>
            <a:pPr algn="ctr" defTabSz="846138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rebuchet MS" pitchFamily="34" charset="0"/>
              </a:rPr>
              <a:t>Kelas berjalan ..?</a:t>
            </a:r>
          </a:p>
        </p:txBody>
      </p:sp>
      <p:pic>
        <p:nvPicPr>
          <p:cNvPr id="25608" name="Picture 10" descr="IMG_14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1" descr="sekolahruma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5240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0" descr="http://webapp.ciat.cgiar.org/asia/images/f_ausai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233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6" descr="http://www.antifascistencyclopedia.com/wp-content/uploads/2010/07/usaid_051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8" descr="http://ori.univalle.edu.co/DAAD.gif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8" descr="http://t3.gstatic.com/images?q=tbn:ANd9GcTDKY7ARCQpSYjUohzx3GB2aNIgVkGB1puZCNfkk17gRVZrxGs6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98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6" descr="http://t0.gstatic.com/images?q=tbn:ANd9GcTtpuDghu_CKDzATVk84g256Fy0WIUQljZKAT1raR6m1nUCVEYZa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44704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_MNCQ3LxJpjr6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5200" y="2209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mpFc8Wz_0pJ5D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44958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yRu3nxlUKxRNx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5300" y="45593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5" descr="XASdl7dMSAM_3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" descr="http://t3.gstatic.com/images?q=tbn:lS4Hrz88_NRQa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23622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7" descr="T5fD5eC03Fmxn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209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8" descr="hlZ-wPqLDcUO2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6913" y="254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9" descr="tFiHSC_Du2mmu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31888" y="1752600"/>
            <a:ext cx="655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8"/>
          <p:cNvSpPr txBox="1">
            <a:spLocks noChangeArrowheads="1"/>
          </p:cNvSpPr>
          <p:nvPr/>
        </p:nvSpPr>
        <p:spPr bwMode="black">
          <a:xfrm>
            <a:off x="1770063" y="2897188"/>
            <a:ext cx="525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kern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BEASISWA</a:t>
            </a:r>
            <a:r>
              <a:rPr lang="en-US" sz="5400" b="1" dirty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   </a:t>
            </a:r>
            <a:r>
              <a:rPr lang="en-US" sz="5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UNGGULAN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KONSEP UNGGULAN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05025"/>
            <a:ext cx="8458200" cy="29241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</a:t>
            </a:r>
            <a:r>
              <a:rPr lang="en-US" sz="4000" b="1" dirty="0" err="1" smtClean="0">
                <a:solidFill>
                  <a:schemeClr val="tx2"/>
                </a:solidFill>
              </a:rPr>
              <a:t>Pengertian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UNGGUL </a:t>
            </a:r>
            <a:r>
              <a:rPr lang="en-US" sz="4000" b="1" dirty="0" err="1" smtClean="0">
                <a:solidFill>
                  <a:srgbClr val="0000FF"/>
                </a:solidFill>
              </a:rPr>
              <a:t>adalah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untuk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penerima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beasiswa</a:t>
            </a:r>
            <a:r>
              <a:rPr lang="en-US" sz="4000" b="1" dirty="0" err="1" smtClean="0">
                <a:solidFill>
                  <a:srgbClr val="0000FF"/>
                </a:solidFill>
              </a:rPr>
              <a:t>nya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dan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atau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bidang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studi</a:t>
            </a:r>
            <a:r>
              <a:rPr lang="en-US" sz="4000" b="1" dirty="0" err="1" smtClean="0">
                <a:solidFill>
                  <a:srgbClr val="0000FF"/>
                </a:solidFill>
              </a:rPr>
              <a:t>nya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dan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atau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proses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pem</a:t>
            </a:r>
            <a:r>
              <a:rPr lang="id-ID" sz="4000" b="1" dirty="0" smtClean="0">
                <a:solidFill>
                  <a:srgbClr val="008000"/>
                </a:solidFill>
              </a:rPr>
              <a:t>b</a:t>
            </a:r>
            <a:r>
              <a:rPr lang="en-US" sz="4000" b="1" dirty="0" err="1" smtClean="0">
                <a:solidFill>
                  <a:srgbClr val="008000"/>
                </a:solidFill>
              </a:rPr>
              <a:t>elajaran</a:t>
            </a:r>
            <a:r>
              <a:rPr lang="en-US" sz="4000" b="1" dirty="0" err="1" smtClean="0">
                <a:solidFill>
                  <a:srgbClr val="0000FF"/>
                </a:solidFill>
              </a:rPr>
              <a:t>nya</a:t>
            </a:r>
            <a:r>
              <a:rPr lang="en-US" sz="4000" b="1" dirty="0" smtClean="0">
                <a:solidFill>
                  <a:srgbClr val="0000FF"/>
                </a:solidFill>
              </a:rPr>
              <a:t>.</a:t>
            </a:r>
          </a:p>
          <a:p>
            <a:endParaRPr 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Tenva7m0WSqkeNGGvX8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4dhfk2B0i7Uy_VhoDu_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GS7mlz_kGWRJZ84SPv6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fwvobhM0O6Kt.FRiZ40A"/>
</p:tagLst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theme/theme1.xml><?xml version="1.0" encoding="utf-8"?>
<a:theme xmlns:a="http://schemas.openxmlformats.org/drawingml/2006/main" name="sample_dark">
  <a:themeElements>
    <a:clrScheme name="sample_dark 3">
      <a:dk1>
        <a:srgbClr val="969696"/>
      </a:dk1>
      <a:lt1>
        <a:srgbClr val="FFFFFF"/>
      </a:lt1>
      <a:dk2>
        <a:srgbClr val="003399"/>
      </a:dk2>
      <a:lt2>
        <a:srgbClr val="FCF8A2"/>
      </a:lt2>
      <a:accent1>
        <a:srgbClr val="5AB14B"/>
      </a:accent1>
      <a:accent2>
        <a:srgbClr val="2F7ADF"/>
      </a:accent2>
      <a:accent3>
        <a:srgbClr val="AAADCA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969696"/>
        </a:dk1>
        <a:lt1>
          <a:srgbClr val="FFFFFF"/>
        </a:lt1>
        <a:dk2>
          <a:srgbClr val="551D2A"/>
        </a:dk2>
        <a:lt2>
          <a:srgbClr val="EEE5A2"/>
        </a:lt2>
        <a:accent1>
          <a:srgbClr val="557FE7"/>
        </a:accent1>
        <a:accent2>
          <a:srgbClr val="EB6363"/>
        </a:accent2>
        <a:accent3>
          <a:srgbClr val="B4ABAC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969696"/>
        </a:dk1>
        <a:lt1>
          <a:srgbClr val="FFFFFF"/>
        </a:lt1>
        <a:dk2>
          <a:srgbClr val="003399"/>
        </a:dk2>
        <a:lt2>
          <a:srgbClr val="FCF8A2"/>
        </a:lt2>
        <a:accent1>
          <a:srgbClr val="5AB14B"/>
        </a:accent1>
        <a:accent2>
          <a:srgbClr val="2F7ADF"/>
        </a:accent2>
        <a:accent3>
          <a:srgbClr val="AAADCA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Urban">
  <a:themeElements>
    <a:clrScheme name="Urban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rban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Urban">
  <a:themeElements>
    <a:clrScheme name="Urban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rban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01072118">
  <a:themeElements>
    <a:clrScheme name="01072118 10">
      <a:dk1>
        <a:srgbClr val="336699"/>
      </a:dk1>
      <a:lt1>
        <a:srgbClr val="CCECFF"/>
      </a:lt1>
      <a:dk2>
        <a:srgbClr val="CCFF66"/>
      </a:dk2>
      <a:lt2>
        <a:srgbClr val="336699"/>
      </a:lt2>
      <a:accent1>
        <a:srgbClr val="DFF3FF"/>
      </a:accent1>
      <a:accent2>
        <a:srgbClr val="A6B84A"/>
      </a:accent2>
      <a:accent3>
        <a:srgbClr val="E2F4FF"/>
      </a:accent3>
      <a:accent4>
        <a:srgbClr val="2A5682"/>
      </a:accent4>
      <a:accent5>
        <a:srgbClr val="ECF8FF"/>
      </a:accent5>
      <a:accent6>
        <a:srgbClr val="96A642"/>
      </a:accent6>
      <a:hlink>
        <a:srgbClr val="73B5CF"/>
      </a:hlink>
      <a:folHlink>
        <a:srgbClr val="008080"/>
      </a:folHlink>
    </a:clrScheme>
    <a:fontScheme name="01072118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0721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E9B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BF2D7"/>
        </a:accent5>
        <a:accent6>
          <a:srgbClr val="2D2D8A"/>
        </a:accent6>
        <a:hlink>
          <a:srgbClr val="339966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DEBA"/>
        </a:accent1>
        <a:accent2>
          <a:srgbClr val="F1FFCD"/>
        </a:accent2>
        <a:accent3>
          <a:srgbClr val="FFFFFF"/>
        </a:accent3>
        <a:accent4>
          <a:srgbClr val="000000"/>
        </a:accent4>
        <a:accent5>
          <a:srgbClr val="E7ECD9"/>
        </a:accent5>
        <a:accent6>
          <a:srgbClr val="DAE7BA"/>
        </a:accent6>
        <a:hlink>
          <a:srgbClr val="7B7D37"/>
        </a:hlink>
        <a:folHlink>
          <a:srgbClr val="3A6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8 3">
        <a:dk1>
          <a:srgbClr val="777777"/>
        </a:dk1>
        <a:lt1>
          <a:srgbClr val="333333"/>
        </a:lt1>
        <a:dk2>
          <a:srgbClr val="000066"/>
        </a:dk2>
        <a:lt2>
          <a:srgbClr val="D1D1CB"/>
        </a:lt2>
        <a:accent1>
          <a:srgbClr val="99998D"/>
        </a:accent1>
        <a:accent2>
          <a:srgbClr val="6292C6"/>
        </a:accent2>
        <a:accent3>
          <a:srgbClr val="AAAAB8"/>
        </a:accent3>
        <a:accent4>
          <a:srgbClr val="2A2A2A"/>
        </a:accent4>
        <a:accent5>
          <a:srgbClr val="CACAC5"/>
        </a:accent5>
        <a:accent6>
          <a:srgbClr val="5884B3"/>
        </a:accent6>
        <a:hlink>
          <a:srgbClr val="FEF4AA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8 4">
        <a:dk1>
          <a:srgbClr val="333333"/>
        </a:dk1>
        <a:lt1>
          <a:srgbClr val="FFFFFF"/>
        </a:lt1>
        <a:dk2>
          <a:srgbClr val="D1D1CB"/>
        </a:dk2>
        <a:lt2>
          <a:srgbClr val="777777"/>
        </a:lt2>
        <a:accent1>
          <a:srgbClr val="99998D"/>
        </a:accent1>
        <a:accent2>
          <a:srgbClr val="6292C6"/>
        </a:accent2>
        <a:accent3>
          <a:srgbClr val="FFFFFF"/>
        </a:accent3>
        <a:accent4>
          <a:srgbClr val="2A2A2A"/>
        </a:accent4>
        <a:accent5>
          <a:srgbClr val="CACAC5"/>
        </a:accent5>
        <a:accent6>
          <a:srgbClr val="5884B3"/>
        </a:accent6>
        <a:hlink>
          <a:srgbClr val="FEF4AA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8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8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ABCF7F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4C0"/>
        </a:accent5>
        <a:accent6>
          <a:srgbClr val="E78A5C"/>
        </a:accent6>
        <a:hlink>
          <a:srgbClr val="EA552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8 7">
        <a:dk1>
          <a:srgbClr val="85CADF"/>
        </a:dk1>
        <a:lt1>
          <a:srgbClr val="DBF0FF"/>
        </a:lt1>
        <a:dk2>
          <a:srgbClr val="CCFFFF"/>
        </a:dk2>
        <a:lt2>
          <a:srgbClr val="003366"/>
        </a:lt2>
        <a:accent1>
          <a:srgbClr val="3F709D"/>
        </a:accent1>
        <a:accent2>
          <a:srgbClr val="00B000"/>
        </a:accent2>
        <a:accent3>
          <a:srgbClr val="EAF6FF"/>
        </a:accent3>
        <a:accent4>
          <a:srgbClr val="71ACBE"/>
        </a:accent4>
        <a:accent5>
          <a:srgbClr val="AFBBCC"/>
        </a:accent5>
        <a:accent6>
          <a:srgbClr val="009F00"/>
        </a:accent6>
        <a:hlink>
          <a:srgbClr val="66CCFF"/>
        </a:hlink>
        <a:folHlink>
          <a:srgbClr val="FFF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8 8">
        <a:dk1>
          <a:srgbClr val="663300"/>
        </a:dk1>
        <a:lt1>
          <a:srgbClr val="D2BA9E"/>
        </a:lt1>
        <a:dk2>
          <a:srgbClr val="DFC08D"/>
        </a:dk2>
        <a:lt2>
          <a:srgbClr val="2D2015"/>
        </a:lt2>
        <a:accent1>
          <a:srgbClr val="C6DF95"/>
        </a:accent1>
        <a:accent2>
          <a:srgbClr val="8F5F2F"/>
        </a:accent2>
        <a:accent3>
          <a:srgbClr val="E5D9CC"/>
        </a:accent3>
        <a:accent4>
          <a:srgbClr val="562A00"/>
        </a:accent4>
        <a:accent5>
          <a:srgbClr val="DFECC8"/>
        </a:accent5>
        <a:accent6>
          <a:srgbClr val="81552A"/>
        </a:accent6>
        <a:hlink>
          <a:srgbClr val="CCB400"/>
        </a:hlink>
        <a:folHlink>
          <a:srgbClr val="5C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8 9">
        <a:dk1>
          <a:srgbClr val="969696"/>
        </a:dk1>
        <a:lt1>
          <a:srgbClr val="DEF6F1"/>
        </a:lt1>
        <a:dk2>
          <a:srgbClr val="8BCD33"/>
        </a:dk2>
        <a:lt2>
          <a:srgbClr val="969696"/>
        </a:lt2>
        <a:accent1>
          <a:srgbClr val="E8FFCD"/>
        </a:accent1>
        <a:accent2>
          <a:srgbClr val="8DC6FF"/>
        </a:accent2>
        <a:accent3>
          <a:srgbClr val="ECFAF7"/>
        </a:accent3>
        <a:accent4>
          <a:srgbClr val="7F7F7F"/>
        </a:accent4>
        <a:accent5>
          <a:srgbClr val="F2FFE3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8 10">
        <a:dk1>
          <a:srgbClr val="336699"/>
        </a:dk1>
        <a:lt1>
          <a:srgbClr val="CCECFF"/>
        </a:lt1>
        <a:dk2>
          <a:srgbClr val="CCFF66"/>
        </a:dk2>
        <a:lt2>
          <a:srgbClr val="336699"/>
        </a:lt2>
        <a:accent1>
          <a:srgbClr val="DFF3FF"/>
        </a:accent1>
        <a:accent2>
          <a:srgbClr val="A6B84A"/>
        </a:accent2>
        <a:accent3>
          <a:srgbClr val="E2F4FF"/>
        </a:accent3>
        <a:accent4>
          <a:srgbClr val="2A5682"/>
        </a:accent4>
        <a:accent5>
          <a:srgbClr val="ECF8FF"/>
        </a:accent5>
        <a:accent6>
          <a:srgbClr val="96A642"/>
        </a:accent6>
        <a:hlink>
          <a:srgbClr val="73B5CF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8 11">
        <a:dk1>
          <a:srgbClr val="000000"/>
        </a:dk1>
        <a:lt1>
          <a:srgbClr val="FFFFD9"/>
        </a:lt1>
        <a:dk2>
          <a:srgbClr val="663300"/>
        </a:dk2>
        <a:lt2>
          <a:srgbClr val="777777"/>
        </a:lt2>
        <a:accent1>
          <a:srgbClr val="F6FDE1"/>
        </a:accent1>
        <a:accent2>
          <a:srgbClr val="BFC39F"/>
        </a:accent2>
        <a:accent3>
          <a:srgbClr val="FFFFE9"/>
        </a:accent3>
        <a:accent4>
          <a:srgbClr val="000000"/>
        </a:accent4>
        <a:accent5>
          <a:srgbClr val="FAFEEE"/>
        </a:accent5>
        <a:accent6>
          <a:srgbClr val="ADB090"/>
        </a:accent6>
        <a:hlink>
          <a:srgbClr val="FE7F52"/>
        </a:hlink>
        <a:folHlink>
          <a:srgbClr val="F836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8 12">
        <a:dk1>
          <a:srgbClr val="969696"/>
        </a:dk1>
        <a:lt1>
          <a:srgbClr val="DADAE6"/>
        </a:lt1>
        <a:dk2>
          <a:srgbClr val="FFFFFF"/>
        </a:dk2>
        <a:lt2>
          <a:srgbClr val="3E3E5C"/>
        </a:lt2>
        <a:accent1>
          <a:srgbClr val="C4CFE6"/>
        </a:accent1>
        <a:accent2>
          <a:srgbClr val="9DE719"/>
        </a:accent2>
        <a:accent3>
          <a:srgbClr val="EAEAF0"/>
        </a:accent3>
        <a:accent4>
          <a:srgbClr val="7F7F7F"/>
        </a:accent4>
        <a:accent5>
          <a:srgbClr val="DEE4F0"/>
        </a:accent5>
        <a:accent6>
          <a:srgbClr val="8ED116"/>
        </a:accent6>
        <a:hlink>
          <a:srgbClr val="0066CC"/>
        </a:hlink>
        <a:folHlink>
          <a:srgbClr val="FAFF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Urban">
  <a:themeElements>
    <a:clrScheme name="Urban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rban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Urban">
  <a:themeElements>
    <a:clrScheme name="Urban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rban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ample_dark 3">
    <a:dk1>
      <a:srgbClr val="969696"/>
    </a:dk1>
    <a:lt1>
      <a:srgbClr val="FFFFFF"/>
    </a:lt1>
    <a:dk2>
      <a:srgbClr val="003399"/>
    </a:dk2>
    <a:lt2>
      <a:srgbClr val="FCF8A2"/>
    </a:lt2>
    <a:accent1>
      <a:srgbClr val="5AB14B"/>
    </a:accent1>
    <a:accent2>
      <a:srgbClr val="2F7ADF"/>
    </a:accent2>
    <a:accent3>
      <a:srgbClr val="AAADCA"/>
    </a:accent3>
    <a:accent4>
      <a:srgbClr val="DADADA"/>
    </a:accent4>
    <a:accent5>
      <a:srgbClr val="B5D5B1"/>
    </a:accent5>
    <a:accent6>
      <a:srgbClr val="2A6ECA"/>
    </a:accent6>
    <a:hlink>
      <a:srgbClr val="8A52C8"/>
    </a:hlink>
    <a:folHlink>
      <a:srgbClr val="C48352"/>
    </a:folHlink>
  </a:clrScheme>
  <a:fontScheme name="sample_dar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cdb2004174d</Template>
  <TotalTime>4070</TotalTime>
  <Words>835</Words>
  <Application>Microsoft Office PowerPoint</Application>
  <PresentationFormat>On-screen Show (4:3)</PresentationFormat>
  <Paragraphs>237</Paragraphs>
  <Slides>31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sample_dark</vt:lpstr>
      <vt:lpstr>3_Default Design</vt:lpstr>
      <vt:lpstr>Beam</vt:lpstr>
      <vt:lpstr>4_Default Design</vt:lpstr>
      <vt:lpstr>5_Default Design</vt:lpstr>
      <vt:lpstr>7_Default Design</vt:lpstr>
      <vt:lpstr>01072118</vt:lpstr>
      <vt:lpstr>1_Urban</vt:lpstr>
      <vt:lpstr>2_Urban</vt:lpstr>
      <vt:lpstr>3_Urban</vt:lpstr>
      <vt:lpstr>8_Urban</vt:lpstr>
      <vt:lpstr>think-cell Slide</vt:lpstr>
      <vt:lpstr>Beasiswa Unggulan</vt:lpstr>
      <vt:lpstr>Slide 2</vt:lpstr>
      <vt:lpstr>Slide 3</vt:lpstr>
      <vt:lpstr>Slide 4</vt:lpstr>
      <vt:lpstr>Slide 5</vt:lpstr>
      <vt:lpstr>Slide 6</vt:lpstr>
      <vt:lpstr>Slide 7</vt:lpstr>
      <vt:lpstr>Slide 8</vt:lpstr>
      <vt:lpstr>KONSEP UNGGULAN</vt:lpstr>
      <vt:lpstr>Beasiswa Unggulan</vt:lpstr>
      <vt:lpstr>Slide 11</vt:lpstr>
      <vt:lpstr>Slide 12</vt:lpstr>
      <vt:lpstr>Sasaran</vt:lpstr>
      <vt:lpstr>Slide 14</vt:lpstr>
      <vt:lpstr>Slide 15</vt:lpstr>
      <vt:lpstr>Slide 16</vt:lpstr>
      <vt:lpstr>Slide 17</vt:lpstr>
      <vt:lpstr>Slide 18</vt:lpstr>
      <vt:lpstr>Slide 19</vt:lpstr>
      <vt:lpstr>Persyaratan Seleksi</vt:lpstr>
      <vt:lpstr>Slide 21</vt:lpstr>
      <vt:lpstr>  Beasiswa Indonesia-Germany Post graduate Scholarship (Debt Swap)  Program S3 Indonesia – Jerman</vt:lpstr>
      <vt:lpstr>Fokus Bidang Kajian</vt:lpstr>
      <vt:lpstr>Program Doktor yang Ditawarkan</vt:lpstr>
      <vt:lpstr>Pembiayaan</vt:lpstr>
      <vt:lpstr>Korespondensi</vt:lpstr>
      <vt:lpstr>Potensi Pertumbuhan Ekonomi  (Sumber: Menko Perekonomian)</vt:lpstr>
      <vt:lpstr>Slide 28</vt:lpstr>
      <vt:lpstr>Slide 29</vt:lpstr>
      <vt:lpstr>Slide 30</vt:lpstr>
      <vt:lpstr>INFORMATION: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Tiwi</dc:creator>
  <cp:lastModifiedBy>a fauzy</cp:lastModifiedBy>
  <cp:revision>130</cp:revision>
  <dcterms:created xsi:type="dcterms:W3CDTF">2010-11-30T06:45:18Z</dcterms:created>
  <dcterms:modified xsi:type="dcterms:W3CDTF">2012-05-02T07:51:17Z</dcterms:modified>
</cp:coreProperties>
</file>