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63" r:id="rId3"/>
    <p:sldId id="262" r:id="rId4"/>
    <p:sldId id="267" r:id="rId5"/>
    <p:sldId id="265" r:id="rId6"/>
    <p:sldId id="266" r:id="rId7"/>
    <p:sldId id="264" r:id="rId8"/>
    <p:sldId id="257" r:id="rId9"/>
    <p:sldId id="258" r:id="rId10"/>
    <p:sldId id="259" r:id="rId11"/>
    <p:sldId id="260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7D092-BDEF-4920-9B82-CE91B81687AE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5785B-4F7D-48A6-A01A-E5BA09C5AA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2610A-801E-4145-967C-6CF021657D15}" type="slidenum">
              <a:rPr lang="en-US"/>
              <a:pPr/>
              <a:t>13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D4E27-B86F-4B08-9914-B5ABB16EC88C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71D85-E745-4C70-8625-2FC4385F71F1}" type="slidenum">
              <a:rPr lang="en-US"/>
              <a:pPr/>
              <a:t>15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83C6E8-B7B6-4E96-8AF7-849D57A646E4}" type="datetimeFigureOut">
              <a:rPr lang="en-US" smtClean="0"/>
              <a:t>2/14/2010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7246D6-56CE-48C4-ADED-26FEBBE3D89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0"/>
            <a:ext cx="8458200" cy="122237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HUBUNGAN KAUSALITAS</a:t>
            </a:r>
            <a:br>
              <a:rPr lang="en-US" sz="3600" b="1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[CAUSAL RELATIONSHIP]</a:t>
            </a:r>
            <a:endParaRPr lang="en-US" sz="3600" b="1" i="1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458200" cy="91440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PERTEMUAN KE-2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Sufficient and Necessity Condition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Yaitu kondisi yang cukup memadai dan harus ada untuk menghasilkan kejadian tertentu.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Kejadian X merupakan penyebab timbulnya Y, dan Y terjadi jika ada kejadian X.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Ex: Behaviorisme beranggapan bahwa Reward dan Punishment adalah kondisi yang sufficient dan necessity untuk membentuk perilaku tertentu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Pola hubungan ini di bidang psikologi jarang dijumpai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Causative Condition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429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Merupakan hubungan sebab akibat yang tidak bersifat necessity atau sufficient tetapi suatu unsur memberi kontribusi bagi munculnya kejadian tertentu.</a:t>
            </a:r>
          </a:p>
          <a:p>
            <a:pPr lvl="2">
              <a:lnSpc>
                <a:spcPct val="8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Penelitian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Capaldi &amp; Clark (1998): </a:t>
            </a:r>
          </a:p>
          <a:p>
            <a:pPr lvl="2">
              <a:lnSpc>
                <a:spcPct val="8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Orang tua tidak terampil mengasuh anak (X) → perilaku anak antisosial (Y) → perilaku agresif pada pasangannya (Z)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Dibedakan menjadi 2 macam: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Feedback Loop</a:t>
            </a:r>
          </a:p>
          <a:p>
            <a:pPr lvl="2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Hubungan bahwa X menyebabkan Y, dan di lain pihak Y menyebabkan X (X ↔ Y)</a:t>
            </a:r>
          </a:p>
          <a:p>
            <a:pPr lvl="2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Prestasi rendah menyebabkan malas belajar, tetapi disaat lain malas belajar menyebabkan prestasi yang rendah.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Causal Clain</a:t>
            </a:r>
          </a:p>
          <a:p>
            <a:pPr lvl="2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Hubungan yang menunjukkan bahwa X menimbulkan Y dan Y menimbulkan Z </a:t>
            </a:r>
          </a:p>
          <a:p>
            <a:pPr lvl="2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(X → Y →Z)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838200"/>
            <a:ext cx="7010400" cy="5562600"/>
          </a:xfrm>
        </p:spPr>
        <p:txBody>
          <a:bodyPr/>
          <a:lstStyle/>
          <a:p>
            <a:r>
              <a:rPr lang="id-ID" sz="2600">
                <a:latin typeface="Arial" pitchFamily="34" charset="0"/>
                <a:cs typeface="Arial" pitchFamily="34" charset="0"/>
              </a:rPr>
              <a:t>Dalam Psikologi Eksperimen menggunakan logika </a:t>
            </a:r>
            <a:r>
              <a:rPr lang="en-US" sz="2600">
                <a:latin typeface="Arial" pitchFamily="34" charset="0"/>
                <a:cs typeface="Arial" pitchFamily="34" charset="0"/>
              </a:rPr>
              <a:t>sufficient condition</a:t>
            </a:r>
            <a:endParaRPr lang="id-ID" sz="26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id-ID" sz="2600">
                <a:latin typeface="Arial" pitchFamily="34" charset="0"/>
                <a:cs typeface="Arial" pitchFamily="34" charset="0"/>
              </a:rPr>
              <a:t>    </a:t>
            </a:r>
            <a:r>
              <a:rPr lang="en-US" sz="2600">
                <a:latin typeface="Arial" pitchFamily="34" charset="0"/>
                <a:cs typeface="Arial" pitchFamily="34" charset="0"/>
              </a:rPr>
              <a:t>   </a:t>
            </a:r>
            <a:r>
              <a:rPr lang="id-ID" sz="2600">
                <a:latin typeface="Arial" pitchFamily="34" charset="0"/>
                <a:cs typeface="Arial" pitchFamily="34" charset="0"/>
              </a:rPr>
              <a:t>SEBAB			</a:t>
            </a:r>
            <a:r>
              <a:rPr lang="en-US" sz="2600">
                <a:latin typeface="Arial" pitchFamily="34" charset="0"/>
                <a:cs typeface="Arial" pitchFamily="34" charset="0"/>
              </a:rPr>
              <a:t> </a:t>
            </a:r>
            <a:r>
              <a:rPr lang="id-ID" sz="2600">
                <a:latin typeface="Arial" pitchFamily="34" charset="0"/>
                <a:cs typeface="Arial" pitchFamily="34" charset="0"/>
              </a:rPr>
              <a:t>AKIBAT</a:t>
            </a:r>
          </a:p>
          <a:p>
            <a:pPr>
              <a:buFont typeface="Wingdings" pitchFamily="2" charset="2"/>
              <a:buNone/>
            </a:pPr>
            <a:r>
              <a:rPr lang="id-ID" sz="2600">
                <a:latin typeface="Arial" pitchFamily="34" charset="0"/>
                <a:cs typeface="Arial" pitchFamily="34" charset="0"/>
              </a:rPr>
              <a:t>									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latin typeface="Arial" pitchFamily="34" charset="0"/>
                <a:cs typeface="Arial" pitchFamily="34" charset="0"/>
              </a:rPr>
              <a:t>	</a:t>
            </a:r>
            <a:r>
              <a:rPr lang="id-ID" sz="2600">
                <a:latin typeface="Arial" pitchFamily="34" charset="0"/>
                <a:cs typeface="Arial" pitchFamily="34" charset="0"/>
              </a:rPr>
              <a:t> Anteseden</a:t>
            </a:r>
            <a:r>
              <a:rPr lang="en-US" sz="2600">
                <a:latin typeface="Arial" pitchFamily="34" charset="0"/>
                <a:cs typeface="Arial" pitchFamily="34" charset="0"/>
              </a:rPr>
              <a:t>     </a:t>
            </a:r>
            <a:r>
              <a:rPr lang="id-ID" sz="2600">
                <a:latin typeface="Arial" pitchFamily="34" charset="0"/>
                <a:cs typeface="Arial" pitchFamily="34" charset="0"/>
              </a:rPr>
              <a:t>Perilaku yg akan diterangkan</a:t>
            </a:r>
          </a:p>
          <a:p>
            <a:pPr>
              <a:buFont typeface="Wingdings" pitchFamily="2" charset="2"/>
              <a:buNone/>
            </a:pPr>
            <a:r>
              <a:rPr lang="id-ID" sz="2600">
                <a:latin typeface="Arial" pitchFamily="34" charset="0"/>
                <a:cs typeface="Arial" pitchFamily="34" charset="0"/>
              </a:rPr>
              <a:t>   </a:t>
            </a:r>
            <a:endParaRPr lang="en-US" sz="26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600">
                <a:latin typeface="Arial" pitchFamily="34" charset="0"/>
                <a:cs typeface="Arial" pitchFamily="34" charset="0"/>
              </a:rPr>
              <a:t>	    </a:t>
            </a:r>
            <a:r>
              <a:rPr lang="id-ID" sz="2600">
                <a:latin typeface="Arial" pitchFamily="34" charset="0"/>
                <a:cs typeface="Arial" pitchFamily="34" charset="0"/>
              </a:rPr>
              <a:t>SEBAB	</a:t>
            </a:r>
            <a:r>
              <a:rPr lang="id-ID" sz="2600">
                <a:latin typeface="Arial" pitchFamily="34" charset="0"/>
                <a:cs typeface="Arial" pitchFamily="34" charset="0"/>
              </a:rPr>
              <a:t>	</a:t>
            </a:r>
            <a:r>
              <a:rPr lang="en-US" sz="2600" smtClean="0">
                <a:latin typeface="Arial" pitchFamily="34" charset="0"/>
                <a:cs typeface="Arial" pitchFamily="34" charset="0"/>
              </a:rPr>
              <a:t>	     </a:t>
            </a:r>
            <a:r>
              <a:rPr lang="id-ID" sz="2600" smtClean="0">
                <a:latin typeface="Arial" pitchFamily="34" charset="0"/>
                <a:cs typeface="Arial" pitchFamily="34" charset="0"/>
              </a:rPr>
              <a:t>AKIBAT</a:t>
            </a:r>
            <a:endParaRPr lang="id-ID" sz="26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id-ID" sz="2600">
                <a:latin typeface="Arial" pitchFamily="34" charset="0"/>
                <a:cs typeface="Arial" pitchFamily="34" charset="0"/>
              </a:rPr>
              <a:t>										</a:t>
            </a:r>
          </a:p>
          <a:p>
            <a:pPr>
              <a:buFont typeface="Wingdings" pitchFamily="2" charset="2"/>
              <a:buNone/>
            </a:pPr>
            <a:r>
              <a:rPr lang="id-ID" sz="2600">
                <a:latin typeface="Arial" pitchFamily="34" charset="0"/>
                <a:cs typeface="Arial" pitchFamily="34" charset="0"/>
              </a:rPr>
              <a:t>Variabel Independen	 Variabel Dependen</a:t>
            </a:r>
          </a:p>
          <a:p>
            <a:pPr>
              <a:buFont typeface="Wingdings" pitchFamily="2" charset="2"/>
              <a:buNone/>
            </a:pPr>
            <a:r>
              <a:rPr lang="id-ID" sz="2600">
                <a:latin typeface="Arial" pitchFamily="34" charset="0"/>
                <a:cs typeface="Arial" pitchFamily="34" charset="0"/>
              </a:rPr>
              <a:t>(Variabel Bebas)            (Variabel Tergantung)</a:t>
            </a:r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133600" y="22098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5181600" y="22098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638800" y="46482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2057400" y="44958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54525"/>
          </a:xfrm>
        </p:spPr>
        <p:txBody>
          <a:bodyPr>
            <a:normAutofit/>
          </a:bodyPr>
          <a:lstStyle/>
          <a:p>
            <a:r>
              <a:rPr lang="id-ID">
                <a:latin typeface="Arial" pitchFamily="34" charset="0"/>
                <a:cs typeface="Arial" pitchFamily="34" charset="0"/>
              </a:rPr>
              <a:t>Anteseden adalah kondisi yang mendahului perilaku yang akan diterangkan</a:t>
            </a:r>
          </a:p>
          <a:p>
            <a:r>
              <a:rPr lang="id-ID">
                <a:latin typeface="Arial" pitchFamily="34" charset="0"/>
                <a:cs typeface="Arial" pitchFamily="34" charset="0"/>
              </a:rPr>
              <a:t>Dalam penelitian metode eksperimen, anteseden diciptakan oleh peneliti 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r>
              <a:rPr lang="en-US">
                <a:latin typeface="Arial" pitchFamily="34" charset="0"/>
                <a:cs typeface="Arial" pitchFamily="34" charset="0"/>
              </a:rPr>
              <a:t>P</a:t>
            </a:r>
            <a:r>
              <a:rPr lang="id-ID">
                <a:latin typeface="Arial" pitchFamily="34" charset="0"/>
                <a:cs typeface="Arial" pitchFamily="34" charset="0"/>
              </a:rPr>
              <a:t>eneliti harus yakin bahwa anteseden akan menentukan munculnya perilaku yang ada.  Hal ini dalam psikologi </a:t>
            </a:r>
            <a:r>
              <a:rPr lang="id-ID">
                <a:latin typeface="Arial" pitchFamily="34" charset="0"/>
                <a:cs typeface="Arial" pitchFamily="34" charset="0"/>
              </a:rPr>
              <a:t>disebut </a:t>
            </a:r>
            <a:r>
              <a:rPr lang="en-US" smtClean="0">
                <a:latin typeface="Arial" pitchFamily="34" charset="0"/>
                <a:cs typeface="Arial" pitchFamily="34" charset="0"/>
              </a:rPr>
              <a:t>t</a:t>
            </a:r>
            <a:r>
              <a:rPr lang="id-ID" smtClean="0">
                <a:latin typeface="Arial" pitchFamily="34" charset="0"/>
                <a:cs typeface="Arial" pitchFamily="34" charset="0"/>
              </a:rPr>
              <a:t>reatmen</a:t>
            </a:r>
            <a:r>
              <a:rPr lang="en-US">
                <a:latin typeface="Arial" pitchFamily="34" charset="0"/>
                <a:cs typeface="Arial" pitchFamily="34" charset="0"/>
              </a:rPr>
              <a:t>t</a:t>
            </a:r>
            <a:r>
              <a:rPr lang="id-ID">
                <a:latin typeface="Arial" pitchFamily="34" charset="0"/>
                <a:cs typeface="Arial" pitchFamily="34" charset="0"/>
              </a:rPr>
              <a:t> (perlakuan)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>
                <a:latin typeface="Arial" pitchFamily="34" charset="0"/>
                <a:cs typeface="Arial" pitchFamily="34" charset="0"/>
              </a:rPr>
              <a:t>Anteseden dibagi menjadi 2, yaitu: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53400" cy="4572000"/>
          </a:xfrm>
        </p:spPr>
        <p:txBody>
          <a:bodyPr>
            <a:normAutofit/>
          </a:bodyPr>
          <a:lstStyle/>
          <a:p>
            <a:pPr marL="590550" indent="-590550">
              <a:lnSpc>
                <a:spcPct val="80000"/>
              </a:lnSpc>
            </a:pPr>
            <a:r>
              <a:rPr lang="id-ID" sz="1600">
                <a:latin typeface="Arial" pitchFamily="34" charset="0"/>
                <a:cs typeface="Arial" pitchFamily="34" charset="0"/>
              </a:rPr>
              <a:t>Anteseden Sufficient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Arial" pitchFamily="34" charset="0"/>
                <a:cs typeface="Arial" pitchFamily="34" charset="0"/>
              </a:rPr>
              <a:t>	</a:t>
            </a:r>
            <a:r>
              <a:rPr lang="id-ID" sz="1600">
                <a:latin typeface="Arial" pitchFamily="34" charset="0"/>
                <a:cs typeface="Arial" pitchFamily="34" charset="0"/>
              </a:rPr>
              <a:t>Yaitu kondisi penyebab yang bersifat cukup bisa menyebabkan perilak</a:t>
            </a:r>
            <a:r>
              <a:rPr lang="en-US" sz="1600">
                <a:latin typeface="Arial" pitchFamily="34" charset="0"/>
                <a:cs typeface="Arial" pitchFamily="34" charset="0"/>
              </a:rPr>
              <a:t>u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Arial" pitchFamily="34" charset="0"/>
                <a:cs typeface="Arial" pitchFamily="34" charset="0"/>
              </a:rPr>
              <a:t>	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Arial" pitchFamily="34" charset="0"/>
                <a:cs typeface="Arial" pitchFamily="34" charset="0"/>
              </a:rPr>
              <a:t>	     </a:t>
            </a:r>
            <a:r>
              <a:rPr lang="id-ID" sz="1600">
                <a:latin typeface="Arial" pitchFamily="34" charset="0"/>
                <a:cs typeface="Arial" pitchFamily="34" charset="0"/>
              </a:rPr>
              <a:t>SEBAB					AKIBAT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Arial" pitchFamily="34" charset="0"/>
                <a:cs typeface="Arial" pitchFamily="34" charset="0"/>
              </a:rPr>
              <a:t>					</a:t>
            </a:r>
            <a:endParaRPr lang="en-US" sz="1600">
              <a:latin typeface="Arial" pitchFamily="34" charset="0"/>
              <a:cs typeface="Arial" pitchFamily="34" charset="0"/>
            </a:endParaRP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Arial" pitchFamily="34" charset="0"/>
                <a:cs typeface="Arial" pitchFamily="34" charset="0"/>
              </a:rPr>
              <a:t>			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Arial" pitchFamily="34" charset="0"/>
                <a:cs typeface="Arial" pitchFamily="34" charset="0"/>
              </a:rPr>
              <a:t>         Pelatihan “AMT”		</a:t>
            </a:r>
            <a:r>
              <a:rPr lang="en-US" sz="1600">
                <a:latin typeface="Arial" pitchFamily="34" charset="0"/>
                <a:cs typeface="Arial" pitchFamily="34" charset="0"/>
              </a:rPr>
              <a:t>	</a:t>
            </a:r>
            <a:r>
              <a:rPr lang="id-ID" sz="1600">
                <a:latin typeface="Arial" pitchFamily="34" charset="0"/>
                <a:cs typeface="Arial" pitchFamily="34" charset="0"/>
              </a:rPr>
              <a:t>Prestasi Belajar Meningkat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Arial" pitchFamily="34" charset="0"/>
                <a:cs typeface="Arial" pitchFamily="34" charset="0"/>
              </a:rPr>
              <a:t>	</a:t>
            </a:r>
            <a:r>
              <a:rPr lang="id-ID" sz="1500">
                <a:latin typeface="Arial" pitchFamily="34" charset="0"/>
                <a:cs typeface="Arial" pitchFamily="34" charset="0"/>
              </a:rPr>
              <a:t>	</a:t>
            </a:r>
            <a:endParaRPr lang="en-US" sz="1500">
              <a:latin typeface="Arial" pitchFamily="34" charset="0"/>
              <a:cs typeface="Arial" pitchFamily="34" charset="0"/>
            </a:endParaRP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endParaRPr lang="id-ID" sz="1500">
              <a:latin typeface="Arial" pitchFamily="34" charset="0"/>
              <a:cs typeface="Arial" pitchFamily="34" charset="0"/>
            </a:endParaRPr>
          </a:p>
          <a:p>
            <a:pPr marL="590550" indent="-590550">
              <a:lnSpc>
                <a:spcPct val="80000"/>
              </a:lnSpc>
            </a:pPr>
            <a:r>
              <a:rPr lang="id-ID" sz="1600">
                <a:latin typeface="Arial" pitchFamily="34" charset="0"/>
                <a:cs typeface="Arial" pitchFamily="34" charset="0"/>
              </a:rPr>
              <a:t>Anteseden Necess</a:t>
            </a:r>
            <a:r>
              <a:rPr lang="en-US" sz="1600">
                <a:latin typeface="Arial" pitchFamily="34" charset="0"/>
                <a:cs typeface="Arial" pitchFamily="34" charset="0"/>
              </a:rPr>
              <a:t>it</a:t>
            </a:r>
            <a:r>
              <a:rPr lang="id-ID" sz="1600">
                <a:latin typeface="Arial" pitchFamily="34" charset="0"/>
                <a:cs typeface="Arial" pitchFamily="34" charset="0"/>
              </a:rPr>
              <a:t>y Conditions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Arial" pitchFamily="34" charset="0"/>
                <a:cs typeface="Arial" pitchFamily="34" charset="0"/>
              </a:rPr>
              <a:t>	</a:t>
            </a:r>
            <a:r>
              <a:rPr lang="id-ID" sz="1600">
                <a:latin typeface="Arial" pitchFamily="34" charset="0"/>
                <a:cs typeface="Arial" pitchFamily="34" charset="0"/>
              </a:rPr>
              <a:t>Yaitu kondisi penyebab yang harus ada untuk menyebabkan adanya perilaku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Arial" pitchFamily="34" charset="0"/>
                <a:cs typeface="Arial" pitchFamily="34" charset="0"/>
              </a:rPr>
              <a:t>	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Arial" pitchFamily="34" charset="0"/>
                <a:cs typeface="Arial" pitchFamily="34" charset="0"/>
              </a:rPr>
              <a:t>	                </a:t>
            </a:r>
            <a:r>
              <a:rPr lang="id-ID" sz="1600">
                <a:latin typeface="Arial" pitchFamily="34" charset="0"/>
                <a:cs typeface="Arial" pitchFamily="34" charset="0"/>
              </a:rPr>
              <a:t>SEBAB				</a:t>
            </a:r>
            <a:r>
              <a:rPr lang="en-US" sz="1600">
                <a:latin typeface="Arial" pitchFamily="34" charset="0"/>
                <a:cs typeface="Arial" pitchFamily="34" charset="0"/>
              </a:rPr>
              <a:t>  </a:t>
            </a:r>
            <a:r>
              <a:rPr lang="id-ID" sz="1600">
                <a:latin typeface="Arial" pitchFamily="34" charset="0"/>
                <a:cs typeface="Arial" pitchFamily="34" charset="0"/>
              </a:rPr>
              <a:t>AKIBAT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Arial" pitchFamily="34" charset="0"/>
                <a:cs typeface="Arial" pitchFamily="34" charset="0"/>
              </a:rPr>
              <a:t>  										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Arial" pitchFamily="34" charset="0"/>
                <a:cs typeface="Arial" pitchFamily="34" charset="0"/>
              </a:rPr>
              <a:t>   </a:t>
            </a:r>
            <a:r>
              <a:rPr lang="en-US" sz="1600">
                <a:latin typeface="Arial" pitchFamily="34" charset="0"/>
                <a:cs typeface="Arial" pitchFamily="34" charset="0"/>
              </a:rPr>
              <a:t>	</a:t>
            </a:r>
            <a:r>
              <a:rPr lang="id-ID" sz="1600">
                <a:latin typeface="Arial" pitchFamily="34" charset="0"/>
                <a:cs typeface="Arial" pitchFamily="34" charset="0"/>
              </a:rPr>
              <a:t>Kurangnya perhatian Orang Tua 		</a:t>
            </a:r>
            <a:r>
              <a:rPr lang="en-US" sz="1600">
                <a:latin typeface="Arial" pitchFamily="34" charset="0"/>
                <a:cs typeface="Arial" pitchFamily="34" charset="0"/>
              </a:rPr>
              <a:t>         </a:t>
            </a:r>
            <a:r>
              <a:rPr lang="id-ID" sz="1600">
                <a:latin typeface="Arial" pitchFamily="34" charset="0"/>
                <a:cs typeface="Arial" pitchFamily="34" charset="0"/>
              </a:rPr>
              <a:t>Kenakalan Remaja 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r>
              <a:rPr lang="id-ID" sz="1000"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endParaRPr lang="id-ID" sz="1000">
              <a:latin typeface="Arial" pitchFamily="34" charset="0"/>
              <a:cs typeface="Arial" pitchFamily="34" charset="0"/>
            </a:endParaRPr>
          </a:p>
          <a:p>
            <a:pPr marL="590550" indent="-590550">
              <a:lnSpc>
                <a:spcPct val="80000"/>
              </a:lnSpc>
              <a:buFont typeface="Wingdings" pitchFamily="2" charset="2"/>
              <a:buNone/>
            </a:pPr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1600200" y="28956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6248400" y="28956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2209800" y="50292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6400800" y="50292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685800" y="1295400"/>
            <a:ext cx="7543800" cy="1981200"/>
          </a:xfrm>
          <a:prstGeom prst="wedgeRoundRectCallout">
            <a:avLst>
              <a:gd name="adj1" fmla="val -4453"/>
              <a:gd name="adj2" fmla="val 72479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Untuk memahami hubungan kausalitas, mari kita ingat-ingat lagi pengertian dan tujuan penelitian eksperimen…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526674"/>
            <a:ext cx="1877785" cy="3081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cs typeface="Arial" pitchFamily="34" charset="0"/>
              </a:rPr>
              <a:t>HUBUNGAN KAUSALITAS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b="1" i="1" smtClean="0">
                <a:latin typeface="Arial" pitchFamily="34" charset="0"/>
                <a:cs typeface="Arial" pitchFamily="34" charset="0"/>
              </a:rPr>
              <a:t>CAUSAL RELATIONSHIP</a:t>
            </a:r>
            <a:endParaRPr lang="en-US" sz="2800" b="1" i="1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	Hubungan kausalitas: mengetahui hubungan satu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variabel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(sebab)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dengan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variabel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(akibat)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lain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.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2672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Bagaimana cara mengetahui bahwa suatu variabel (sebab) berhubungan dengan variabel (akibat) yang lain?</a:t>
            </a:r>
            <a:endParaRPr lang="en-US" sz="2800" i="1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KAUSALITAS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SEBAB (CAUSE)</a:t>
            </a:r>
          </a:p>
          <a:p>
            <a:pPr>
              <a:buNone/>
            </a:pPr>
            <a:r>
              <a:rPr lang="en-US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INUS condition </a:t>
            </a:r>
            <a:r>
              <a:rPr lang="en-US" smtClean="0">
                <a:latin typeface="Arial" pitchFamily="34" charset="0"/>
                <a:cs typeface="Arial" pitchFamily="34" charset="0"/>
              </a:rPr>
              <a:t>= an </a:t>
            </a:r>
            <a:r>
              <a:rPr lang="en-US" u="sng" smtClean="0">
                <a:latin typeface="Arial" pitchFamily="34" charset="0"/>
                <a:cs typeface="Arial" pitchFamily="34" charset="0"/>
              </a:rPr>
              <a:t>insufficient </a:t>
            </a:r>
            <a:r>
              <a:rPr lang="en-US" smtClean="0">
                <a:latin typeface="Arial" pitchFamily="34" charset="0"/>
                <a:cs typeface="Arial" pitchFamily="34" charset="0"/>
              </a:rPr>
              <a:t>but  </a:t>
            </a:r>
            <a:r>
              <a:rPr lang="en-US" u="sng" smtClean="0">
                <a:latin typeface="Arial" pitchFamily="34" charset="0"/>
                <a:cs typeface="Arial" pitchFamily="34" charset="0"/>
              </a:rPr>
              <a:t>non-redundant</a:t>
            </a:r>
            <a:r>
              <a:rPr lang="en-US" smtClean="0">
                <a:latin typeface="Arial" pitchFamily="34" charset="0"/>
                <a:cs typeface="Arial" pitchFamily="34" charset="0"/>
              </a:rPr>
              <a:t> part of an </a:t>
            </a:r>
            <a:r>
              <a:rPr lang="en-US" u="sng" smtClean="0">
                <a:latin typeface="Arial" pitchFamily="34" charset="0"/>
                <a:cs typeface="Arial" pitchFamily="34" charset="0"/>
              </a:rPr>
              <a:t>unnecesary</a:t>
            </a:r>
            <a:r>
              <a:rPr lang="en-US" smtClean="0">
                <a:latin typeface="Arial" pitchFamily="34" charset="0"/>
                <a:cs typeface="Arial" pitchFamily="34" charset="0"/>
              </a:rPr>
              <a:t> but </a:t>
            </a:r>
            <a:r>
              <a:rPr lang="en-US" u="sng" smtClean="0">
                <a:latin typeface="Arial" pitchFamily="34" charset="0"/>
                <a:cs typeface="Arial" pitchFamily="34" charset="0"/>
              </a:rPr>
              <a:t>sufficient</a:t>
            </a:r>
            <a:r>
              <a:rPr lang="en-US" smtClean="0">
                <a:latin typeface="Arial" pitchFamily="34" charset="0"/>
                <a:cs typeface="Arial" pitchFamily="34" charset="0"/>
              </a:rPr>
              <a:t> condition. (Mackie, 1974)  </a:t>
            </a:r>
          </a:p>
          <a:p>
            <a:r>
              <a:rPr lang="en-US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AKIBAT (EFFECT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68325" indent="-346075"/>
            <a:r>
              <a:rPr lang="en-US" i="1" smtClean="0">
                <a:latin typeface="Arial" pitchFamily="34" charset="0"/>
                <a:cs typeface="Arial" pitchFamily="34" charset="0"/>
              </a:rPr>
              <a:t>Counterfactual model </a:t>
            </a:r>
            <a:r>
              <a:rPr lang="en-US" smtClean="0">
                <a:latin typeface="Arial" pitchFamily="34" charset="0"/>
                <a:cs typeface="Arial" pitchFamily="34" charset="0"/>
              </a:rPr>
              <a:t>: something that is contrary to fact (Hume, dalam Lewis, 1973).</a:t>
            </a:r>
          </a:p>
          <a:p>
            <a:pPr marL="568325" indent="-346075"/>
            <a:r>
              <a:rPr lang="en-US" smtClean="0">
                <a:latin typeface="Arial" pitchFamily="34" charset="0"/>
                <a:cs typeface="Arial" pitchFamily="34" charset="0"/>
              </a:rPr>
              <a:t>Apa yang terjadi (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what did happen</a:t>
            </a:r>
            <a:r>
              <a:rPr lang="en-US" smtClean="0">
                <a:latin typeface="Arial" pitchFamily="34" charset="0"/>
                <a:cs typeface="Arial" pitchFamily="34" charset="0"/>
              </a:rPr>
              <a:t>) jika seseorang mendapatkan treatment? Apa yang akan terjadi 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(what would happened)</a:t>
            </a:r>
            <a:r>
              <a:rPr lang="en-US" smtClean="0">
                <a:latin typeface="Arial" pitchFamily="34" charset="0"/>
                <a:cs typeface="Arial" pitchFamily="34" charset="0"/>
              </a:rPr>
              <a:t> jika orang tersebut tidak mendapatkan treatment?</a:t>
            </a:r>
          </a:p>
          <a:p>
            <a:pPr marL="568325" indent="-346075"/>
            <a:r>
              <a:rPr lang="en-US" smtClean="0">
                <a:latin typeface="Arial" pitchFamily="34" charset="0"/>
                <a:cs typeface="Arial" pitchFamily="34" charset="0"/>
              </a:rPr>
              <a:t>Akibat adalah perbedaan antara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what did happen </a:t>
            </a:r>
            <a:r>
              <a:rPr lang="en-US" smtClean="0">
                <a:latin typeface="Arial" pitchFamily="34" charset="0"/>
                <a:cs typeface="Arial" pitchFamily="34" charset="0"/>
              </a:rPr>
              <a:t>dengan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what would happen</a:t>
            </a:r>
            <a:r>
              <a:rPr lang="en-US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mtClean="0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Hubungan Kausal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Menurut JS Mills, hubungan kausal akan terjadi jika syarat berikut terpenuhi:</a:t>
            </a:r>
          </a:p>
          <a:p>
            <a:pPr marL="596646" indent="-514350">
              <a:buAutoNum type="arabicPeriod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Sebab mendahului akibat</a:t>
            </a:r>
          </a:p>
          <a:p>
            <a:pPr marL="596646" indent="-514350">
              <a:buAutoNum type="arabicPeriod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Sebab berhubungan dengan akibat</a:t>
            </a:r>
          </a:p>
          <a:p>
            <a:pPr marL="596646" indent="-514350">
              <a:buAutoNum type="arabicPeriod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Tidak ada penjelasan lain yang menjelaskan akibat selain sebab.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Implikasi Hubungan Kausal 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Tiga karakteristik penelitian eksperimen:</a:t>
            </a:r>
          </a:p>
          <a:p>
            <a:pPr marL="596646" indent="-514350">
              <a:buAutoNum type="arabicPeriod"/>
            </a:pPr>
            <a:r>
              <a:rPr lang="en-US" smtClean="0">
                <a:latin typeface="Arial" pitchFamily="34" charset="0"/>
                <a:cs typeface="Arial" pitchFamily="34" charset="0"/>
              </a:rPr>
              <a:t>Memanipulasi variabel bebas (var. sebab) dan melakukan observasi terhadap outcomenya.</a:t>
            </a:r>
          </a:p>
          <a:p>
            <a:pPr marL="596646" indent="-514350">
              <a:buAutoNum type="arabicPeriod"/>
            </a:pPr>
            <a:r>
              <a:rPr lang="en-US" smtClean="0">
                <a:latin typeface="Arial" pitchFamily="34" charset="0"/>
                <a:cs typeface="Arial" pitchFamily="34" charset="0"/>
              </a:rPr>
              <a:t>Mengamati variasi dari var. sebab yang mempengaruhi variasi var. akibat.</a:t>
            </a:r>
          </a:p>
          <a:p>
            <a:pPr marL="596646" indent="-514350">
              <a:buAutoNum type="arabicPeriod"/>
            </a:pPr>
            <a:r>
              <a:rPr lang="en-US" smtClean="0">
                <a:latin typeface="Arial" pitchFamily="34" charset="0"/>
                <a:cs typeface="Arial" pitchFamily="34" charset="0"/>
              </a:rPr>
              <a:t>Menggunakan berbagai macam pendekatan selama eksperimen untuk menurunkan adanya penjelasan lain terhadap akibat.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382000" cy="609600"/>
          </a:xfrm>
        </p:spPr>
        <p:txBody>
          <a:bodyPr>
            <a:noAutofit/>
          </a:bodyPr>
          <a:lstStyle/>
          <a:p>
            <a:pPr algn="ctr"/>
            <a:r>
              <a:rPr lang="en-US" sz="36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POLA HUBUNGAN ANTAR GEJALA</a:t>
            </a:r>
            <a:endParaRPr lang="en-US" sz="36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endParaRPr lang="en-US" sz="3600" b="1" smtClean="0">
              <a:latin typeface="Arial" pitchFamily="34" charset="0"/>
              <a:cs typeface="Arial" pitchFamily="34" charset="0"/>
            </a:endParaRPr>
          </a:p>
          <a:p>
            <a:pPr marL="982663" lvl="1" indent="-525463">
              <a:lnSpc>
                <a:spcPct val="90000"/>
              </a:lnSpc>
            </a:pPr>
            <a:r>
              <a:rPr lang="en-US" sz="3600" b="1" smtClean="0">
                <a:latin typeface="Arial" pitchFamily="34" charset="0"/>
                <a:cs typeface="Arial" pitchFamily="34" charset="0"/>
              </a:rPr>
              <a:t>Necessity Condition</a:t>
            </a:r>
          </a:p>
          <a:p>
            <a:pPr marL="982663" lvl="1" indent="-525463">
              <a:lnSpc>
                <a:spcPct val="90000"/>
              </a:lnSpc>
            </a:pPr>
            <a:r>
              <a:rPr lang="en-US" sz="3600" b="1" smtClean="0">
                <a:latin typeface="Arial" pitchFamily="34" charset="0"/>
                <a:cs typeface="Arial" pitchFamily="34" charset="0"/>
              </a:rPr>
              <a:t>Sufficient Condition</a:t>
            </a:r>
          </a:p>
          <a:p>
            <a:pPr marL="982663" lvl="1" indent="-525463">
              <a:lnSpc>
                <a:spcPct val="90000"/>
              </a:lnSpc>
            </a:pPr>
            <a:r>
              <a:rPr lang="en-US" sz="3600" b="1" smtClean="0">
                <a:latin typeface="Arial" pitchFamily="34" charset="0"/>
                <a:cs typeface="Arial" pitchFamily="34" charset="0"/>
              </a:rPr>
              <a:t>Sufficient and Necessity Condition</a:t>
            </a:r>
          </a:p>
          <a:p>
            <a:pPr marL="982663" lvl="1" indent="-525463">
              <a:lnSpc>
                <a:spcPct val="90000"/>
              </a:lnSpc>
            </a:pPr>
            <a:r>
              <a:rPr lang="en-US" sz="3600" b="1" smtClean="0">
                <a:latin typeface="Arial" pitchFamily="34" charset="0"/>
                <a:cs typeface="Arial" pitchFamily="34" charset="0"/>
              </a:rPr>
              <a:t>Causative Condition</a:t>
            </a:r>
          </a:p>
          <a:p>
            <a:endParaRPr lang="en-US" sz="36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Necessity Condition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709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Yaitu kondisi yang harus ada (necessity) sekalipun tidak cukup untuk menimbulkan suatu akibat tertentu.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Munculnya suatu gejala (Y)  jika terdapat X1  yang hadir secara bersama-sama dengan gejala lainnya (X2, X3, Xn).  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Faktor X1 saja tidak cukup untuk menimbulkan Y.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Ex: Seorang anak dapat berjalan (Y) jika mencapai kematangan motorik (X), namun X saja tidak cukup tetapi ada variabel yang lain kesehatan, pelatihan.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Sufficient Condition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Yaitu kondisi yang cukup memadai untuk timbulnya kejadian tertentu.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X merupakan satu dari beberapa sebab yang secara independen menghasilkan Y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X1, X2, X3, atau Xn secara mandiri dapat menghasilkan munculnya variabel Y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Hubungan variabel bebas dan tergantung pada eksperimen mencerminkan pola sufficient condition.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Penelitian Piffner &amp; McBurnett (1997): Pelatihan ketrampilan (X) cukup memadai pada perubahan perilaku destruktif (Y) pada anak hiperaktif.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532</Words>
  <Application>Microsoft Office PowerPoint</Application>
  <PresentationFormat>On-screen Show (4:3)</PresentationFormat>
  <Paragraphs>90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HUBUNGAN KAUSALITAS [CAUSAL RELATIONSHIP]</vt:lpstr>
      <vt:lpstr>Slide 2</vt:lpstr>
      <vt:lpstr>HUBUNGAN KAUSALITAS</vt:lpstr>
      <vt:lpstr>KAUSALITAS</vt:lpstr>
      <vt:lpstr>Hubungan Kausal</vt:lpstr>
      <vt:lpstr>Implikasi Hubungan Kausal </vt:lpstr>
      <vt:lpstr>POLA HUBUNGAN ANTAR GEJALA</vt:lpstr>
      <vt:lpstr>Necessity Condition</vt:lpstr>
      <vt:lpstr>Sufficient Condition</vt:lpstr>
      <vt:lpstr>Sufficient and Necessity Condition</vt:lpstr>
      <vt:lpstr>Causative Condition</vt:lpstr>
      <vt:lpstr>Slide 12</vt:lpstr>
      <vt:lpstr>Slide 13</vt:lpstr>
      <vt:lpstr>Slide 14</vt:lpstr>
      <vt:lpstr>Anteseden dibagi menjadi 2, yaitu: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HUBUNGAN KAUSALITAS</dc:title>
  <dc:creator>ANNISAA </dc:creator>
  <cp:lastModifiedBy>ANNISAA </cp:lastModifiedBy>
  <cp:revision>5</cp:revision>
  <dcterms:created xsi:type="dcterms:W3CDTF">2010-02-14T15:40:39Z</dcterms:created>
  <dcterms:modified xsi:type="dcterms:W3CDTF">2010-02-14T16:56:54Z</dcterms:modified>
</cp:coreProperties>
</file>