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566" r:id="rId3"/>
    <p:sldId id="555" r:id="rId4"/>
    <p:sldId id="581" r:id="rId5"/>
    <p:sldId id="582" r:id="rId6"/>
    <p:sldId id="594" r:id="rId7"/>
    <p:sldId id="595" r:id="rId8"/>
    <p:sldId id="596" r:id="rId9"/>
    <p:sldId id="597" r:id="rId10"/>
    <p:sldId id="598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9" r:id="rId22"/>
    <p:sldId id="604" r:id="rId23"/>
    <p:sldId id="605" r:id="rId24"/>
    <p:sldId id="602" r:id="rId25"/>
    <p:sldId id="600" r:id="rId26"/>
    <p:sldId id="545" r:id="rId27"/>
  </p:sldIdLst>
  <p:sldSz cx="9144000" cy="6858000" type="screen4x3"/>
  <p:notesSz cx="9290050" cy="7004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660033"/>
    <a:srgbClr val="FF3399"/>
    <a:srgbClr val="FFCCFF"/>
    <a:srgbClr val="FF99FF"/>
    <a:srgbClr val="66FF33"/>
    <a:srgbClr val="FF99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253" autoAdjust="0"/>
  </p:normalViewPr>
  <p:slideViewPr>
    <p:cSldViewPr>
      <p:cViewPr>
        <p:scale>
          <a:sx n="66" d="100"/>
          <a:sy n="66" d="100"/>
        </p:scale>
        <p:origin x="-117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07C41-7440-B842-8C9B-42BFFDC13EB2}" type="doc">
      <dgm:prSet loTypeId="urn:microsoft.com/office/officeart/2005/8/layout/arrow2" loCatId="" qsTypeId="urn:microsoft.com/office/officeart/2005/8/quickstyle/simple5" qsCatId="simple" csTypeId="urn:microsoft.com/office/officeart/2005/8/colors/accent1_2" csCatId="accent1" phldr="1"/>
      <dgm:spPr/>
    </dgm:pt>
    <dgm:pt modelId="{F1E19218-C3DF-1C41-8A83-C6EE383DCF0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40000"/>
                  <a:lumOff val="60000"/>
                </a:schemeClr>
              </a:solidFill>
            </a:rPr>
            <a:t>2011</a:t>
          </a:r>
          <a:endParaRPr lang="en-US" sz="1800" b="1" dirty="0" smtClean="0">
            <a:solidFill>
              <a:schemeClr val="tx2">
                <a:lumMod val="40000"/>
                <a:lumOff val="60000"/>
              </a:schemeClr>
            </a:solidFill>
          </a:endParaRPr>
        </a:p>
        <a:p>
          <a:r>
            <a:rPr lang="en-US" sz="1200" dirty="0" smtClean="0"/>
            <a:t>PDB: USD 700 </a:t>
          </a:r>
          <a:r>
            <a:rPr lang="en-US" sz="1200" dirty="0" err="1" smtClean="0"/>
            <a:t>Miliar</a:t>
          </a:r>
          <a:endParaRPr lang="en-US" sz="1200" dirty="0" smtClean="0"/>
        </a:p>
        <a:p>
          <a:r>
            <a:rPr lang="en-US" sz="1200" dirty="0" err="1" smtClean="0"/>
            <a:t>Pendapatan</a:t>
          </a:r>
          <a:r>
            <a:rPr lang="en-US" sz="1200" dirty="0" smtClean="0"/>
            <a:t>/</a:t>
          </a:r>
          <a:r>
            <a:rPr lang="en-US" sz="1200" dirty="0" err="1" smtClean="0"/>
            <a:t>kapita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>USD 3.000</a:t>
          </a:r>
          <a:endParaRPr lang="en-US" sz="1200" dirty="0"/>
        </a:p>
      </dgm:t>
    </dgm:pt>
    <dgm:pt modelId="{C93652A5-8983-8D44-A153-353FCD7BA3B2}" type="parTrans" cxnId="{CA7885A0-A7D6-C544-82F8-B873D35DC8F9}">
      <dgm:prSet/>
      <dgm:spPr/>
      <dgm:t>
        <a:bodyPr/>
        <a:lstStyle/>
        <a:p>
          <a:endParaRPr lang="en-US"/>
        </a:p>
      </dgm:t>
    </dgm:pt>
    <dgm:pt modelId="{AF37DC8A-D2D3-4B48-9F75-5E9D170A8E5E}" type="sibTrans" cxnId="{CA7885A0-A7D6-C544-82F8-B873D35DC8F9}">
      <dgm:prSet/>
      <dgm:spPr/>
      <dgm:t>
        <a:bodyPr/>
        <a:lstStyle/>
        <a:p>
          <a:endParaRPr lang="en-US"/>
        </a:p>
      </dgm:t>
    </dgm:pt>
    <dgm:pt modelId="{0CE7F3B7-8ED9-EF43-A8D1-2E69F08D24D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2025</a:t>
          </a:r>
        </a:p>
        <a:p>
          <a:r>
            <a:rPr lang="en-US" sz="1200" dirty="0" smtClean="0"/>
            <a:t>PDB: USD 4~4,5 </a:t>
          </a:r>
          <a:r>
            <a:rPr lang="en-US" sz="1200" dirty="0" err="1" smtClean="0"/>
            <a:t>Triliun</a:t>
          </a:r>
          <a:endParaRPr lang="en-US" sz="1200" dirty="0" smtClean="0"/>
        </a:p>
        <a:p>
          <a:r>
            <a:rPr lang="en-US" sz="1200" dirty="0" err="1" smtClean="0"/>
            <a:t>Pendapatan</a:t>
          </a:r>
          <a:r>
            <a:rPr lang="en-US" sz="1200" dirty="0" smtClean="0"/>
            <a:t>/</a:t>
          </a:r>
          <a:r>
            <a:rPr lang="en-US" sz="1200" dirty="0" err="1" smtClean="0"/>
            <a:t>kapita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b="1" dirty="0" err="1" smtClean="0">
              <a:solidFill>
                <a:srgbClr val="0000CC"/>
              </a:solidFill>
            </a:rPr>
            <a:t>diperkirakan</a:t>
          </a:r>
          <a:r>
            <a:rPr lang="en-US" sz="1200" b="1" dirty="0" smtClean="0">
              <a:solidFill>
                <a:srgbClr val="0000CC"/>
              </a:solidFill>
            </a:rPr>
            <a:t> USD 14.250-15.500 (</a:t>
          </a:r>
          <a:r>
            <a:rPr lang="en-US" sz="1200" b="1" dirty="0" err="1" smtClean="0">
              <a:solidFill>
                <a:srgbClr val="0000CC"/>
              </a:solidFill>
            </a:rPr>
            <a:t>negara</a:t>
          </a:r>
          <a:r>
            <a:rPr lang="en-US" sz="1200" b="1" dirty="0" smtClean="0">
              <a:solidFill>
                <a:srgbClr val="0000CC"/>
              </a:solidFill>
            </a:rPr>
            <a:t> </a:t>
          </a:r>
          <a:r>
            <a:rPr lang="en-US" sz="1200" b="1" dirty="0" err="1" smtClean="0">
              <a:solidFill>
                <a:srgbClr val="0000CC"/>
              </a:solidFill>
            </a:rPr>
            <a:t>berpendapatan</a:t>
          </a:r>
          <a:r>
            <a:rPr lang="en-US" sz="1200" b="1" dirty="0" smtClean="0">
              <a:solidFill>
                <a:srgbClr val="0000CC"/>
              </a:solidFill>
            </a:rPr>
            <a:t> </a:t>
          </a:r>
          <a:r>
            <a:rPr lang="en-US" sz="1200" b="1" dirty="0" err="1" smtClean="0">
              <a:solidFill>
                <a:srgbClr val="0000CC"/>
              </a:solidFill>
            </a:rPr>
            <a:t>tinggi</a:t>
          </a:r>
          <a:r>
            <a:rPr lang="en-US" sz="1200" dirty="0" smtClean="0"/>
            <a:t>)</a:t>
          </a:r>
          <a:endParaRPr lang="en-US" sz="1200" dirty="0"/>
        </a:p>
      </dgm:t>
    </dgm:pt>
    <dgm:pt modelId="{DB3AD8BD-EEEF-CF46-955F-F2C56B3A6071}" type="parTrans" cxnId="{D7F05A67-7A5E-4849-9263-574341C26664}">
      <dgm:prSet/>
      <dgm:spPr/>
      <dgm:t>
        <a:bodyPr/>
        <a:lstStyle/>
        <a:p>
          <a:endParaRPr lang="en-US"/>
        </a:p>
      </dgm:t>
    </dgm:pt>
    <dgm:pt modelId="{7F464DFA-4C91-C64D-AEE4-6CB8A5A1C37A}" type="sibTrans" cxnId="{D7F05A67-7A5E-4849-9263-574341C26664}">
      <dgm:prSet/>
      <dgm:spPr/>
      <dgm:t>
        <a:bodyPr/>
        <a:lstStyle/>
        <a:p>
          <a:endParaRPr lang="en-US"/>
        </a:p>
      </dgm:t>
    </dgm:pt>
    <dgm:pt modelId="{53AD84B8-0274-5541-B54C-2A926C9A29D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3">
                  <a:lumMod val="50000"/>
                </a:schemeClr>
              </a:solidFill>
            </a:rPr>
            <a:t>2045</a:t>
          </a:r>
          <a:endParaRPr lang="en-US" sz="15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en-US" sz="1500" dirty="0" smtClean="0"/>
            <a:t>PDB: USD 15~17,5 </a:t>
          </a:r>
          <a:r>
            <a:rPr lang="en-US" sz="1500" dirty="0" err="1" smtClean="0"/>
            <a:t>Triliun</a:t>
          </a:r>
          <a:endParaRPr lang="en-US" sz="1500" dirty="0" smtClean="0"/>
        </a:p>
        <a:p>
          <a:r>
            <a:rPr lang="en-US" sz="1500" dirty="0" err="1" smtClean="0"/>
            <a:t>Pendapatan</a:t>
          </a:r>
          <a:r>
            <a:rPr lang="en-US" sz="1500" dirty="0" smtClean="0"/>
            <a:t>/</a:t>
          </a:r>
          <a:r>
            <a:rPr lang="en-US" sz="1500" dirty="0" err="1" smtClean="0"/>
            <a:t>kapita</a:t>
          </a:r>
          <a:r>
            <a:rPr lang="en-US" sz="1500" dirty="0" smtClean="0"/>
            <a:t/>
          </a:r>
          <a:br>
            <a:rPr lang="en-US" sz="1500" dirty="0" smtClean="0"/>
          </a:br>
          <a:r>
            <a:rPr lang="en-US" sz="1500" b="1" dirty="0" err="1" smtClean="0">
              <a:solidFill>
                <a:srgbClr val="FF0000"/>
              </a:solidFill>
            </a:rPr>
            <a:t>diperkirakan</a:t>
          </a:r>
          <a:r>
            <a:rPr lang="en-US" sz="1500" b="1" dirty="0" smtClean="0">
              <a:solidFill>
                <a:srgbClr val="FF0000"/>
              </a:solidFill>
            </a:rPr>
            <a:t> USD 44.500-49.000</a:t>
          </a:r>
          <a:endParaRPr lang="en-US" sz="1500" b="1" dirty="0">
            <a:solidFill>
              <a:srgbClr val="FF0000"/>
            </a:solidFill>
          </a:endParaRPr>
        </a:p>
      </dgm:t>
    </dgm:pt>
    <dgm:pt modelId="{97714EA7-82AF-2B46-8C92-42A51E0708CE}" type="parTrans" cxnId="{5190E7AE-E185-3D41-891E-89CDD4319B2B}">
      <dgm:prSet/>
      <dgm:spPr/>
      <dgm:t>
        <a:bodyPr/>
        <a:lstStyle/>
        <a:p>
          <a:endParaRPr lang="en-US"/>
        </a:p>
      </dgm:t>
    </dgm:pt>
    <dgm:pt modelId="{324C39E9-0F1A-D447-A3CA-DD411D2259C2}" type="sibTrans" cxnId="{5190E7AE-E185-3D41-891E-89CDD4319B2B}">
      <dgm:prSet/>
      <dgm:spPr/>
      <dgm:t>
        <a:bodyPr/>
        <a:lstStyle/>
        <a:p>
          <a:endParaRPr lang="en-US"/>
        </a:p>
      </dgm:t>
    </dgm:pt>
    <dgm:pt modelId="{67C5A090-9E46-F842-B3E3-1EC503ADC77B}" type="pres">
      <dgm:prSet presAssocID="{6AB07C41-7440-B842-8C9B-42BFFDC13EB2}" presName="arrowDiagram" presStyleCnt="0">
        <dgm:presLayoutVars>
          <dgm:chMax val="5"/>
          <dgm:dir/>
          <dgm:resizeHandles val="exact"/>
        </dgm:presLayoutVars>
      </dgm:prSet>
      <dgm:spPr/>
    </dgm:pt>
    <dgm:pt modelId="{8BE3010D-0520-0840-BA17-2FAD1090661A}" type="pres">
      <dgm:prSet presAssocID="{6AB07C41-7440-B842-8C9B-42BFFDC13EB2}" presName="arrow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outerShdw blurRad="95250" dist="114300" dir="2460000" rotWithShape="0">
            <a:srgbClr val="000000">
              <a:alpha val="35000"/>
            </a:srgbClr>
          </a:outerShdw>
        </a:effectLst>
      </dgm:spPr>
    </dgm:pt>
    <dgm:pt modelId="{C537F6BE-FBC6-6E47-BD19-FE89ECCAE3E9}" type="pres">
      <dgm:prSet presAssocID="{6AB07C41-7440-B842-8C9B-42BFFDC13EB2}" presName="arrowDiagram3" presStyleCnt="0"/>
      <dgm:spPr/>
    </dgm:pt>
    <dgm:pt modelId="{880DF40B-9FA7-0D4D-85B5-D1DE2D12CBF3}" type="pres">
      <dgm:prSet presAssocID="{F1E19218-C3DF-1C41-8A83-C6EE383DCF06}" presName="bullet3a" presStyleLbl="node1" presStyleIdx="0" presStyleCnt="3" custLinFactNeighborX="-30743" custLinFactNeighborY="21078"/>
      <dgm:spPr>
        <a:solidFill>
          <a:schemeClr val="tx2">
            <a:lumMod val="75000"/>
          </a:schemeClr>
        </a:solidFill>
      </dgm:spPr>
    </dgm:pt>
    <dgm:pt modelId="{58CCF1D1-26C0-9A49-8967-C6C71FCD5583}" type="pres">
      <dgm:prSet presAssocID="{F1E19218-C3DF-1C41-8A83-C6EE383DCF06}" presName="textBox3a" presStyleLbl="revTx" presStyleIdx="0" presStyleCnt="3" custScaleY="77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66A94-0A27-C947-8FE5-845FC0ED4609}" type="pres">
      <dgm:prSet presAssocID="{0CE7F3B7-8ED9-EF43-A8D1-2E69F08D24DF}" presName="bullet3b" presStyleLbl="node1" presStyleIdx="1" presStyleCnt="3"/>
      <dgm:spPr>
        <a:solidFill>
          <a:srgbClr val="17375E"/>
        </a:solidFill>
      </dgm:spPr>
    </dgm:pt>
    <dgm:pt modelId="{C850CF42-063C-8D42-BCE7-E923FB306A87}" type="pres">
      <dgm:prSet presAssocID="{0CE7F3B7-8ED9-EF43-A8D1-2E69F08D24DF}" presName="textBox3b" presStyleLbl="revTx" presStyleIdx="1" presStyleCnt="3" custScaleX="137811" custScaleY="55145" custLinFactNeighborX="19687" custLinFactNeighborY="-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57F65-7E96-E54B-8091-947CEB7AE3A5}" type="pres">
      <dgm:prSet presAssocID="{53AD84B8-0274-5541-B54C-2A926C9A29DA}" presName="bullet3c" presStyleLbl="node1" presStyleIdx="2" presStyleCnt="3"/>
      <dgm:spPr>
        <a:solidFill>
          <a:schemeClr val="accent3">
            <a:lumMod val="75000"/>
          </a:schemeClr>
        </a:solidFill>
      </dgm:spPr>
    </dgm:pt>
    <dgm:pt modelId="{569463E3-9709-D641-8E42-C97E7EE8A7C5}" type="pres">
      <dgm:prSet presAssocID="{53AD84B8-0274-5541-B54C-2A926C9A29DA}" presName="textBox3c" presStyleLbl="revTx" presStyleIdx="2" presStyleCnt="3" custScaleX="136557" custScaleY="38982" custLinFactNeighborX="10284" custLinFactNeighborY="-10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BB78E-BBA7-4FBF-B209-F72487F69654}" type="presOf" srcId="{6AB07C41-7440-B842-8C9B-42BFFDC13EB2}" destId="{67C5A090-9E46-F842-B3E3-1EC503ADC77B}" srcOrd="0" destOrd="0" presId="urn:microsoft.com/office/officeart/2005/8/layout/arrow2"/>
    <dgm:cxn modelId="{5190E7AE-E185-3D41-891E-89CDD4319B2B}" srcId="{6AB07C41-7440-B842-8C9B-42BFFDC13EB2}" destId="{53AD84B8-0274-5541-B54C-2A926C9A29DA}" srcOrd="2" destOrd="0" parTransId="{97714EA7-82AF-2B46-8C92-42A51E0708CE}" sibTransId="{324C39E9-0F1A-D447-A3CA-DD411D2259C2}"/>
    <dgm:cxn modelId="{B91D7B40-B42D-456A-9AEF-17A6DCE02DA6}" type="presOf" srcId="{F1E19218-C3DF-1C41-8A83-C6EE383DCF06}" destId="{58CCF1D1-26C0-9A49-8967-C6C71FCD5583}" srcOrd="0" destOrd="0" presId="urn:microsoft.com/office/officeart/2005/8/layout/arrow2"/>
    <dgm:cxn modelId="{CA7885A0-A7D6-C544-82F8-B873D35DC8F9}" srcId="{6AB07C41-7440-B842-8C9B-42BFFDC13EB2}" destId="{F1E19218-C3DF-1C41-8A83-C6EE383DCF06}" srcOrd="0" destOrd="0" parTransId="{C93652A5-8983-8D44-A153-353FCD7BA3B2}" sibTransId="{AF37DC8A-D2D3-4B48-9F75-5E9D170A8E5E}"/>
    <dgm:cxn modelId="{D7F05A67-7A5E-4849-9263-574341C26664}" srcId="{6AB07C41-7440-B842-8C9B-42BFFDC13EB2}" destId="{0CE7F3B7-8ED9-EF43-A8D1-2E69F08D24DF}" srcOrd="1" destOrd="0" parTransId="{DB3AD8BD-EEEF-CF46-955F-F2C56B3A6071}" sibTransId="{7F464DFA-4C91-C64D-AEE4-6CB8A5A1C37A}"/>
    <dgm:cxn modelId="{5C1F4A6E-1114-4455-9AAD-7F52FB42978B}" type="presOf" srcId="{53AD84B8-0274-5541-B54C-2A926C9A29DA}" destId="{569463E3-9709-D641-8E42-C97E7EE8A7C5}" srcOrd="0" destOrd="0" presId="urn:microsoft.com/office/officeart/2005/8/layout/arrow2"/>
    <dgm:cxn modelId="{F3A90588-1113-4F73-B4A1-DAB8055E561D}" type="presOf" srcId="{0CE7F3B7-8ED9-EF43-A8D1-2E69F08D24DF}" destId="{C850CF42-063C-8D42-BCE7-E923FB306A87}" srcOrd="0" destOrd="0" presId="urn:microsoft.com/office/officeart/2005/8/layout/arrow2"/>
    <dgm:cxn modelId="{475AECAB-DE74-438C-93F3-00E43E2FEE41}" type="presParOf" srcId="{67C5A090-9E46-F842-B3E3-1EC503ADC77B}" destId="{8BE3010D-0520-0840-BA17-2FAD1090661A}" srcOrd="0" destOrd="0" presId="urn:microsoft.com/office/officeart/2005/8/layout/arrow2"/>
    <dgm:cxn modelId="{EED9A0BA-E67C-4900-92E0-49BF6D617BEC}" type="presParOf" srcId="{67C5A090-9E46-F842-B3E3-1EC503ADC77B}" destId="{C537F6BE-FBC6-6E47-BD19-FE89ECCAE3E9}" srcOrd="1" destOrd="0" presId="urn:microsoft.com/office/officeart/2005/8/layout/arrow2"/>
    <dgm:cxn modelId="{AA409939-236D-4DCA-8367-FC27F86B2CE1}" type="presParOf" srcId="{C537F6BE-FBC6-6E47-BD19-FE89ECCAE3E9}" destId="{880DF40B-9FA7-0D4D-85B5-D1DE2D12CBF3}" srcOrd="0" destOrd="0" presId="urn:microsoft.com/office/officeart/2005/8/layout/arrow2"/>
    <dgm:cxn modelId="{75F04472-E11E-4692-A43E-A54EDC71D023}" type="presParOf" srcId="{C537F6BE-FBC6-6E47-BD19-FE89ECCAE3E9}" destId="{58CCF1D1-26C0-9A49-8967-C6C71FCD5583}" srcOrd="1" destOrd="0" presId="urn:microsoft.com/office/officeart/2005/8/layout/arrow2"/>
    <dgm:cxn modelId="{AED62BFA-E4AC-48FB-9986-B707BB52F9CA}" type="presParOf" srcId="{C537F6BE-FBC6-6E47-BD19-FE89ECCAE3E9}" destId="{79F66A94-0A27-C947-8FE5-845FC0ED4609}" srcOrd="2" destOrd="0" presId="urn:microsoft.com/office/officeart/2005/8/layout/arrow2"/>
    <dgm:cxn modelId="{50F34200-2566-4340-BA38-0C8AB50C7CF2}" type="presParOf" srcId="{C537F6BE-FBC6-6E47-BD19-FE89ECCAE3E9}" destId="{C850CF42-063C-8D42-BCE7-E923FB306A87}" srcOrd="3" destOrd="0" presId="urn:microsoft.com/office/officeart/2005/8/layout/arrow2"/>
    <dgm:cxn modelId="{A2D5B430-3874-4FE3-AB78-B8A496D50D27}" type="presParOf" srcId="{C537F6BE-FBC6-6E47-BD19-FE89ECCAE3E9}" destId="{95457F65-7E96-E54B-8091-947CEB7AE3A5}" srcOrd="4" destOrd="0" presId="urn:microsoft.com/office/officeart/2005/8/layout/arrow2"/>
    <dgm:cxn modelId="{8BDD034A-5E61-4160-8967-FC4C7E4838D9}" type="presParOf" srcId="{C537F6BE-FBC6-6E47-BD19-FE89ECCAE3E9}" destId="{569463E3-9709-D641-8E42-C97E7EE8A7C5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396" tIns="53698" rIns="107396" bIns="53698" numCol="1" anchor="t" anchorCtr="0" compatLnSpc="1">
            <a:prstTxWarp prst="textNoShape">
              <a:avLst/>
            </a:prstTxWarp>
          </a:bodyPr>
          <a:lstStyle>
            <a:lvl1pPr defTabSz="1074738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396" tIns="53698" rIns="107396" bIns="53698" numCol="1" anchor="t" anchorCtr="0" compatLnSpc="1">
            <a:prstTxWarp prst="textNoShape">
              <a:avLst/>
            </a:prstTxWarp>
          </a:bodyPr>
          <a:lstStyle>
            <a:lvl1pPr algn="r" defTabSz="1074738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1625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396" tIns="53698" rIns="107396" bIns="53698" numCol="1" anchor="b" anchorCtr="0" compatLnSpc="1">
            <a:prstTxWarp prst="textNoShape">
              <a:avLst/>
            </a:prstTxWarp>
          </a:bodyPr>
          <a:lstStyle>
            <a:lvl1pPr defTabSz="1074738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563" y="6651625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396" tIns="53698" rIns="107396" bIns="53698" numCol="1" anchor="b" anchorCtr="0" compatLnSpc="1">
            <a:prstTxWarp prst="textNoShape">
              <a:avLst/>
            </a:prstTxWarp>
          </a:bodyPr>
          <a:lstStyle>
            <a:lvl1pPr algn="r" defTabSz="1074738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6D9227A-169C-4380-AA65-6E7B101D7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0438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D48268-DFC0-47C6-9EAE-644D20B80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4013" y="525463"/>
            <a:ext cx="3502025" cy="2625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08B599-C557-4283-B369-68A9E043798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7FA49E-D567-416D-9B95-C55BE56A20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4013" y="525463"/>
            <a:ext cx="3502025" cy="2625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1157" y="3326924"/>
            <a:ext cx="7427739" cy="3151823"/>
          </a:xfrm>
          <a:noFill/>
        </p:spPr>
        <p:txBody>
          <a:bodyPr wrap="square" lIns="91004" tIns="45502" rIns="91004" bIns="455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5262212" y="6652632"/>
            <a:ext cx="4025688" cy="35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4" tIns="45502" rIns="91004" bIns="45502" anchor="b"/>
          <a:lstStyle/>
          <a:p>
            <a:pPr algn="r" defTabSz="893763"/>
            <a:fld id="{B96953CD-604F-4BC7-B785-C065A67E871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893763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4" name="Date Placeholder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39AA3-7F5C-485B-B16F-38028FA0B95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PDPT, MPKT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D0B71-9561-47CB-B2E0-DF87ADE71C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46C0-2BA0-4F9D-98FF-02B9BC1A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3816-59B1-4545-B18F-C370726F6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31E8-ABDC-4D30-A619-C507FF11B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0B57-6128-451C-9203-9BE769E69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7321-E6C8-457C-AE0B-5C7B36A3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0EC2-C529-4D35-B379-8597EB13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363F-BC7C-4448-B379-69EA0BCED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FE02-4534-4BA5-B08B-37662EE18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6478-57A1-4A04-A261-4B266F4F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050-6D2D-42A2-AA72-313D938B1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126B-AC8C-443B-9B39-FCCE7D96E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A908-FFFB-4F4D-9087-9938D265F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5DDA-8256-4169-A4D9-889D75D2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2C06-09FC-4D58-89BE-2B860FCA6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6279-7099-438C-9371-BC462236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A599-FD39-4C04-B947-706953775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E505-10EB-45E6-96BF-A1A1800F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AAF1-4345-42EB-A298-EE18E8CD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E4A3-1CE3-45DC-9D24-3E304D19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B2E6-E356-4DC5-A8A2-2AAEEB759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251C-CA03-4B23-A9B8-37BDCC0EA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0630-2391-41FC-86EF-46EC73C3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891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E3A135C-7F2C-421F-ABDF-7E53BF7D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73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673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3D9CA773-969D-4036-B718-02BD175B7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8077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sv-SE" sz="3400" b="1" dirty="0" smtClean="0"/>
              <a:t/>
            </a:r>
            <a:br>
              <a:rPr lang="sv-SE" sz="3400" b="1" dirty="0" smtClean="0"/>
            </a:br>
            <a:r>
              <a:rPr lang="sv-SE" sz="3400" b="1" dirty="0" smtClean="0">
                <a:solidFill>
                  <a:srgbClr val="FFFFFF"/>
                </a:solidFill>
                <a:effectLst/>
              </a:rPr>
              <a:t>PROGRAM </a:t>
            </a:r>
            <a:r>
              <a:rPr lang="sv-SE" sz="3400" b="1" dirty="0" smtClean="0">
                <a:solidFill>
                  <a:srgbClr val="FFFF00"/>
                </a:solidFill>
                <a:effectLst/>
              </a:rPr>
              <a:t>BEASISWA UNGGULAN</a:t>
            </a:r>
            <a:br>
              <a:rPr lang="sv-SE" sz="3400" b="1" dirty="0" smtClean="0">
                <a:solidFill>
                  <a:srgbClr val="FFFF00"/>
                </a:solidFill>
                <a:effectLst/>
              </a:rPr>
            </a:br>
            <a:r>
              <a:rPr lang="sv-SE" sz="3400" b="1" i="1" dirty="0" smtClean="0">
                <a:solidFill>
                  <a:srgbClr val="FF3399"/>
                </a:solidFill>
                <a:effectLst/>
              </a:rPr>
              <a:t>FAST-TRACK</a:t>
            </a:r>
            <a:endParaRPr lang="en-US" sz="3400" b="1" i="1" dirty="0" smtClean="0">
              <a:solidFill>
                <a:srgbClr val="FF3399"/>
              </a:solidFill>
              <a:effectLst/>
              <a:cs typeface="Arial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62075" cy="1455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5562600"/>
            <a:ext cx="8667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nb-NO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nb-NO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nb-NO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nb-NO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nb-NO" sz="2400" b="1" kern="0" dirty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  <a:t>BIRO PERENCANAAN DAN KERJASAMA LUAR NEGERI</a:t>
            </a:r>
            <a:br>
              <a:rPr lang="nb-NO" sz="2400" b="1" kern="0" dirty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nb-NO" sz="2400" b="1" kern="0" dirty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  <a:t>KEMENTERIAN PENDIDIKAN </a:t>
            </a:r>
            <a:r>
              <a:rPr lang="nb-NO" sz="2400" b="1" kern="0" dirty="0" smtClean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  <a:t>DAN KEBUDAYAAN</a:t>
            </a:r>
            <a:r>
              <a:rPr lang="nb-NO" sz="2400" b="1" kern="0" dirty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nb-NO" sz="2400" b="1" kern="0" dirty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nb-NO" sz="2400" b="1" kern="0" dirty="0" smtClean="0">
                <a:solidFill>
                  <a:srgbClr val="FFCCFF"/>
                </a:solidFill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lang="en-US" sz="2400" b="1" kern="0" dirty="0">
              <a:solidFill>
                <a:srgbClr val="FFCC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5" name="Picture 7" descr="http://sangpujanggarevolusi.files.wordpress.com/2011/02/lari-cep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038" y="1828800"/>
            <a:ext cx="5389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5715000" cy="4191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Mempercepat pelaksanaan  Undang-Undang No. 14 Tahun 2005</a:t>
            </a:r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 tentang Guru dan Dosen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, dimana syarat menjadi </a:t>
            </a:r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dosen program sarjana adalah berpendidikan minimal magister 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dan syarat </a:t>
            </a:r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menjadi dosen program pascasarjana adalah berpendidikan minimal doktor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. Dosen sebagai salah satu komponen SDM perguruan tinggi mempunyai peran sentral dan strategis. . </a:t>
            </a:r>
          </a:p>
        </p:txBody>
      </p:sp>
      <p:pic>
        <p:nvPicPr>
          <p:cNvPr id="10243" name="Picture 2" descr="http://www.iconpot.com/icon/thumbnail/geek-ava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14363"/>
            <a:ext cx="5715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Tujuan</a:t>
            </a:r>
            <a:endParaRPr lang="en-US" sz="4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5715000" cy="4191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 Narrow" pitchFamily="34" charset="0"/>
              </a:rPr>
              <a:t>BU adalah program beasiswa nasional dan internasional 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dalam rangka menyiapkan insan Indonesia yang cerdas dan kompetitif </a:t>
            </a:r>
            <a:r>
              <a:rPr lang="en-US" sz="2800" b="1" smtClean="0">
                <a:solidFill>
                  <a:srgbClr val="0000FF"/>
                </a:solidFill>
                <a:latin typeface="Arial Narrow" pitchFamily="34" charset="0"/>
              </a:rPr>
              <a:t>sesuai dengan visi pendidikan nasional. Dengan adanya program beasiswa unggulan, 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diharapkan di akhir program akan muncul </a:t>
            </a:r>
            <a:r>
              <a:rPr lang="en-US" sz="2800" b="1" i="1" smtClean="0">
                <a:solidFill>
                  <a:srgbClr val="C00000"/>
                </a:solidFill>
                <a:latin typeface="Arial Narrow" pitchFamily="34" charset="0"/>
              </a:rPr>
              <a:t>critical mass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 dan bangsa Indonesia </a:t>
            </a:r>
            <a:r>
              <a:rPr lang="en-US" sz="2800" b="1" smtClean="0">
                <a:solidFill>
                  <a:srgbClr val="0000FF"/>
                </a:solidFill>
                <a:latin typeface="Arial Narrow" pitchFamily="34" charset="0"/>
              </a:rPr>
              <a:t>yang berdaya saing tinggi di masa yang akan datang.. </a:t>
            </a:r>
          </a:p>
        </p:txBody>
      </p:sp>
      <p:pic>
        <p:nvPicPr>
          <p:cNvPr id="11267" name="Picture 2" descr="http://3.bp.blogspot.com/-5AUeUOh3TSE/TbCOS89ByxI/AAAAAAAAAHU/-89Inz3MCQw/s1600/beasiswa+unggu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42863"/>
            <a:ext cx="91011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annida-online.com/foto_berita/6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438400"/>
            <a:ext cx="2828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6600" y="228600"/>
            <a:ext cx="5715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BU </a:t>
            </a:r>
            <a:r>
              <a:rPr lang="en-US" sz="42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FAST-TRACK</a:t>
            </a:r>
          </a:p>
        </p:txBody>
      </p:sp>
      <p:pic>
        <p:nvPicPr>
          <p:cNvPr id="12291" name="Picture 2" descr="http://www.shape-indonesia.com/UserFiles/Image/naik_tangga_ger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3810000" cy="3124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shape-indonesia.com/UserFiles/Image/naik_tangga_ger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 bwMode="auto">
          <a:xfrm rot="5400000">
            <a:off x="4991100" y="4686300"/>
            <a:ext cx="533400" cy="38100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S1 (4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2095500" y="2625270"/>
            <a:ext cx="533400" cy="38100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S2 (1 </a:t>
            </a:r>
            <a:r>
              <a:rPr lang="en-US" sz="2800" b="1" dirty="0" err="1">
                <a:solidFill>
                  <a:srgbClr val="FF0000"/>
                </a:solidFill>
              </a:rPr>
              <a:t>Tahun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2288381" y="3431381"/>
            <a:ext cx="5715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BU </a:t>
            </a:r>
            <a:r>
              <a:rPr lang="en-US" sz="42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FAST-TRACK</a:t>
            </a:r>
          </a:p>
        </p:txBody>
      </p:sp>
      <p:pic>
        <p:nvPicPr>
          <p:cNvPr id="13315" name="Picture 2" descr="http://www.shape-indonesia.com/UserFiles/Image/naik_tangga_ger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3810000" cy="3124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www.shape-indonesia.com/UserFiles/Image/naik_tangga_ger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343025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 bwMode="auto">
          <a:xfrm rot="5400000">
            <a:off x="6591300" y="4457700"/>
            <a:ext cx="533400" cy="38100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S1 (4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3695700" y="2781300"/>
            <a:ext cx="533400" cy="38100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S2 (1 </a:t>
            </a:r>
            <a:r>
              <a:rPr lang="en-US" sz="2800" b="1" dirty="0" err="1">
                <a:solidFill>
                  <a:srgbClr val="FF0000"/>
                </a:solidFill>
              </a:rPr>
              <a:t>Tahun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319" name="Picture 2" descr="http://www.shape-indonesia.com/UserFiles/Image/naik_tangga_ger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9063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 bwMode="auto">
          <a:xfrm rot="5400000">
            <a:off x="2743199" y="1600201"/>
            <a:ext cx="457201" cy="28956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660033"/>
                </a:solidFill>
              </a:rPr>
              <a:t>S3 (3 </a:t>
            </a:r>
            <a:r>
              <a:rPr lang="en-US" sz="2800" b="1" dirty="0" err="1">
                <a:solidFill>
                  <a:srgbClr val="660033"/>
                </a:solidFill>
              </a:rPr>
              <a:t>Tahun</a:t>
            </a:r>
            <a:r>
              <a:rPr lang="en-US" sz="2800" b="1" dirty="0">
                <a:solidFill>
                  <a:srgbClr val="66003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4363"/>
            <a:ext cx="8001000" cy="681037"/>
          </a:xfrm>
        </p:spPr>
        <p:txBody>
          <a:bodyPr anchor="ctr"/>
          <a:lstStyle/>
          <a:p>
            <a:pPr eaLnBrk="1" hangingPunct="1"/>
            <a:r>
              <a:rPr lang="en-US" sz="4400" b="1" smtClean="0">
                <a:solidFill>
                  <a:srgbClr val="0000FF"/>
                </a:solidFill>
              </a:rPr>
              <a:t>Syarat-syarat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10600" cy="4191000"/>
          </a:xfrm>
        </p:spPr>
        <p:txBody>
          <a:bodyPr/>
          <a:lstStyle/>
          <a:p>
            <a:r>
              <a:rPr lang="id-ID" sz="2700" b="1" dirty="0" smtClean="0">
                <a:solidFill>
                  <a:srgbClr val="C00000"/>
                </a:solidFill>
                <a:latin typeface="Arial Narrow" pitchFamily="34" charset="0"/>
              </a:rPr>
              <a:t>Mahasiswa program studi S1</a:t>
            </a:r>
            <a:r>
              <a:rPr lang="en-US" sz="2700" b="1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</a:p>
          <a:p>
            <a:r>
              <a:rPr lang="id-ID" sz="2700" b="1" dirty="0" smtClean="0">
                <a:solidFill>
                  <a:srgbClr val="7030A0"/>
                </a:solidFill>
                <a:latin typeface="Arial Narrow" pitchFamily="34" charset="0"/>
              </a:rPr>
              <a:t>Indeks Prestasi Kumulatif </a:t>
            </a:r>
            <a:r>
              <a:rPr lang="en-US" sz="2700" b="1" dirty="0" smtClean="0">
                <a:solidFill>
                  <a:srgbClr val="7030A0"/>
                </a:solidFill>
                <a:latin typeface="Arial Narrow" pitchFamily="34" charset="0"/>
              </a:rPr>
              <a:t>(IPK) program </a:t>
            </a:r>
            <a:r>
              <a:rPr lang="en-US" sz="2700" b="1" dirty="0" err="1" smtClean="0">
                <a:solidFill>
                  <a:srgbClr val="7030A0"/>
                </a:solidFill>
                <a:latin typeface="Arial Narrow" pitchFamily="34" charset="0"/>
              </a:rPr>
              <a:t>sarjana</a:t>
            </a:r>
            <a:r>
              <a:rPr lang="en-US" sz="2700" b="1" dirty="0" smtClean="0">
                <a:solidFill>
                  <a:srgbClr val="7030A0"/>
                </a:solidFill>
                <a:latin typeface="Arial Narrow" pitchFamily="34" charset="0"/>
              </a:rPr>
              <a:t> (</a:t>
            </a:r>
            <a:r>
              <a:rPr lang="id-ID" sz="2700" b="1" dirty="0" smtClean="0">
                <a:solidFill>
                  <a:srgbClr val="7030A0"/>
                </a:solidFill>
                <a:latin typeface="Arial Narrow" pitchFamily="34" charset="0"/>
              </a:rPr>
              <a:t>S1</a:t>
            </a:r>
            <a:r>
              <a:rPr lang="en-US" sz="2700" b="1" dirty="0" smtClean="0">
                <a:solidFill>
                  <a:srgbClr val="7030A0"/>
                </a:solidFill>
                <a:latin typeface="Arial Narrow" pitchFamily="34" charset="0"/>
              </a:rPr>
              <a:t>)</a:t>
            </a:r>
            <a:r>
              <a:rPr lang="id-ID" sz="2700" b="1" dirty="0" smtClean="0">
                <a:solidFill>
                  <a:srgbClr val="7030A0"/>
                </a:solidFill>
                <a:latin typeface="Arial Narrow" pitchFamily="34" charset="0"/>
              </a:rPr>
              <a:t> tidak kurang dari 3.</a:t>
            </a:r>
            <a:r>
              <a:rPr lang="en-US" sz="2700" b="1" dirty="0" smtClean="0">
                <a:solidFill>
                  <a:srgbClr val="7030A0"/>
                </a:solidFill>
                <a:latin typeface="Arial Narrow" pitchFamily="34" charset="0"/>
              </a:rPr>
              <a:t>25, </a:t>
            </a:r>
          </a:p>
          <a:p>
            <a:r>
              <a:rPr lang="en-US" sz="2700" b="1" dirty="0" err="1" smtClean="0">
                <a:solidFill>
                  <a:srgbClr val="FF3399"/>
                </a:solidFill>
                <a:latin typeface="Arial Narrow" pitchFamily="34" charset="0"/>
              </a:rPr>
              <a:t>Nilai</a:t>
            </a:r>
            <a:r>
              <a:rPr lang="en-US" sz="2700" b="1" dirty="0" smtClean="0">
                <a:solidFill>
                  <a:srgbClr val="FF3399"/>
                </a:solidFill>
                <a:latin typeface="Arial Narrow" pitchFamily="34" charset="0"/>
              </a:rPr>
              <a:t> TOEFL minimal 500,</a:t>
            </a:r>
          </a:p>
          <a:p>
            <a:r>
              <a:rPr lang="id-ID" sz="2700" b="1" dirty="0" smtClean="0">
                <a:solidFill>
                  <a:srgbClr val="FF0000"/>
                </a:solidFill>
                <a:latin typeface="Arial Narrow" pitchFamily="34" charset="0"/>
              </a:rPr>
              <a:t>Indeks Prestasi 12 SKS </a:t>
            </a:r>
            <a:r>
              <a:rPr lang="en-US" sz="2700" b="1" dirty="0" smtClean="0">
                <a:solidFill>
                  <a:srgbClr val="FF0000"/>
                </a:solidFill>
                <a:latin typeface="Arial Narrow" pitchFamily="34" charset="0"/>
              </a:rPr>
              <a:t>program magister (S</a:t>
            </a:r>
            <a:r>
              <a:rPr lang="id-ID" sz="27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r>
              <a:rPr lang="id-ID" sz="2700" b="1" dirty="0" smtClean="0">
                <a:solidFill>
                  <a:srgbClr val="FF0000"/>
                </a:solidFill>
                <a:latin typeface="Arial Narrow" pitchFamily="34" charset="0"/>
              </a:rPr>
              <a:t> yang diambil di masa </a:t>
            </a:r>
            <a:r>
              <a:rPr lang="en-US" sz="2700" b="1" dirty="0" smtClean="0">
                <a:solidFill>
                  <a:srgbClr val="FF0000"/>
                </a:solidFill>
                <a:latin typeface="Arial Narrow" pitchFamily="34" charset="0"/>
              </a:rPr>
              <a:t>S1</a:t>
            </a:r>
            <a:r>
              <a:rPr lang="id-ID" sz="2700" b="1" dirty="0" smtClean="0">
                <a:solidFill>
                  <a:srgbClr val="FF0000"/>
                </a:solidFill>
                <a:latin typeface="Arial Narrow" pitchFamily="34" charset="0"/>
              </a:rPr>
              <a:t> tidak kurang dari 3.50</a:t>
            </a:r>
            <a:r>
              <a:rPr lang="en-US" sz="2700" b="1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</a:p>
          <a:p>
            <a:r>
              <a:rPr lang="id-ID" sz="2700" b="1" dirty="0" smtClean="0">
                <a:solidFill>
                  <a:srgbClr val="660033"/>
                </a:solidFill>
                <a:latin typeface="Arial Narrow" pitchFamily="34" charset="0"/>
              </a:rPr>
              <a:t>Peserta program </a:t>
            </a:r>
            <a:r>
              <a:rPr lang="en-US" sz="2700" b="1" i="1" dirty="0" smtClean="0">
                <a:solidFill>
                  <a:srgbClr val="660033"/>
                </a:solidFill>
                <a:latin typeface="Arial Narrow" pitchFamily="34" charset="0"/>
              </a:rPr>
              <a:t>f</a:t>
            </a:r>
            <a:r>
              <a:rPr lang="id-ID" sz="2700" b="1" i="1" dirty="0" smtClean="0">
                <a:solidFill>
                  <a:srgbClr val="660033"/>
                </a:solidFill>
                <a:latin typeface="Arial Narrow" pitchFamily="34" charset="0"/>
              </a:rPr>
              <a:t>ast</a:t>
            </a:r>
            <a:r>
              <a:rPr lang="en-US" sz="2700" b="1" i="1" dirty="0" smtClean="0">
                <a:solidFill>
                  <a:srgbClr val="660033"/>
                </a:solidFill>
                <a:latin typeface="Arial Narrow" pitchFamily="34" charset="0"/>
              </a:rPr>
              <a:t>-</a:t>
            </a:r>
            <a:r>
              <a:rPr lang="id-ID" sz="2700" b="1" i="1" dirty="0" smtClean="0">
                <a:solidFill>
                  <a:srgbClr val="660033"/>
                </a:solidFill>
                <a:latin typeface="Arial Narrow" pitchFamily="34" charset="0"/>
              </a:rPr>
              <a:t>track</a:t>
            </a:r>
            <a:r>
              <a:rPr lang="id-ID" sz="27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en-US" sz="2700" b="1" dirty="0" err="1" smtClean="0">
                <a:solidFill>
                  <a:srgbClr val="660033"/>
                </a:solidFill>
                <a:latin typeface="Arial Narrow" pitchFamily="34" charset="0"/>
              </a:rPr>
              <a:t>harus</a:t>
            </a:r>
            <a:r>
              <a:rPr lang="en-US" sz="2700" b="1" dirty="0" smtClean="0">
                <a:solidFill>
                  <a:srgbClr val="660033"/>
                </a:solidFill>
                <a:latin typeface="Arial Narrow" pitchFamily="34" charset="0"/>
              </a:rPr>
              <a:t> lulus S1 </a:t>
            </a:r>
            <a:r>
              <a:rPr lang="en-US" sz="2700" b="1" dirty="0" err="1" smtClean="0">
                <a:solidFill>
                  <a:srgbClr val="660033"/>
                </a:solidFill>
                <a:latin typeface="Arial Narrow" pitchFamily="34" charset="0"/>
              </a:rPr>
              <a:t>maksimum</a:t>
            </a:r>
            <a:r>
              <a:rPr lang="en-US" sz="27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en-US" sz="2700" b="1" dirty="0" err="1" smtClean="0">
                <a:solidFill>
                  <a:srgbClr val="660033"/>
                </a:solidFill>
                <a:latin typeface="Arial Narrow" pitchFamily="34" charset="0"/>
              </a:rPr>
              <a:t>dalam</a:t>
            </a:r>
            <a:r>
              <a:rPr lang="en-US" sz="27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en-US" sz="2700" b="1" dirty="0" err="1" smtClean="0">
                <a:solidFill>
                  <a:srgbClr val="660033"/>
                </a:solidFill>
                <a:latin typeface="Arial Narrow" pitchFamily="34" charset="0"/>
              </a:rPr>
              <a:t>waktu</a:t>
            </a:r>
            <a:r>
              <a:rPr lang="en-US" sz="2700" b="1" dirty="0" smtClean="0">
                <a:solidFill>
                  <a:srgbClr val="660033"/>
                </a:solidFill>
                <a:latin typeface="Arial Narrow" pitchFamily="34" charset="0"/>
              </a:rPr>
              <a:t> 4 </a:t>
            </a:r>
            <a:r>
              <a:rPr lang="en-US" sz="2700" b="1" dirty="0" err="1" smtClean="0">
                <a:solidFill>
                  <a:srgbClr val="660033"/>
                </a:solidFill>
                <a:latin typeface="Arial Narrow" pitchFamily="34" charset="0"/>
              </a:rPr>
              <a:t>tahun</a:t>
            </a:r>
            <a:r>
              <a:rPr lang="en-US" sz="2700" b="1" dirty="0" smtClean="0">
                <a:solidFill>
                  <a:srgbClr val="660033"/>
                </a:solidFill>
                <a:latin typeface="Arial Narrow" pitchFamily="34" charset="0"/>
              </a:rPr>
              <a:t>,</a:t>
            </a:r>
          </a:p>
          <a:p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Program studi 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m</a:t>
            </a:r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agister 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yang </a:t>
            </a:r>
            <a:r>
              <a:rPr lang="en-US" sz="2700" b="1" dirty="0" err="1" smtClean="0">
                <a:solidFill>
                  <a:srgbClr val="0000FF"/>
                </a:solidFill>
                <a:latin typeface="Arial Narrow" pitchFamily="34" charset="0"/>
              </a:rPr>
              <a:t>diambil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haruslah sama dengan 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p</a:t>
            </a:r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rogram 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tudi 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S1 </a:t>
            </a:r>
            <a:r>
              <a:rPr lang="id-ID" sz="2700" b="1" dirty="0" smtClean="0">
                <a:solidFill>
                  <a:srgbClr val="0000FF"/>
                </a:solidFill>
                <a:latin typeface="Arial Narrow" pitchFamily="34" charset="0"/>
              </a:rPr>
              <a:t>mahasiswa yang bersangkutan</a:t>
            </a:r>
            <a:r>
              <a:rPr lang="en-US" sz="2700" b="1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305800" cy="4191000"/>
          </a:xfrm>
        </p:spPr>
        <p:txBody>
          <a:bodyPr/>
          <a:lstStyle/>
          <a:p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Program </a:t>
            </a:r>
            <a:r>
              <a:rPr lang="en-US" sz="2600" b="1" i="1" smtClean="0">
                <a:solidFill>
                  <a:srgbClr val="C00000"/>
                </a:solidFill>
                <a:latin typeface="Arial Narrow" pitchFamily="34" charset="0"/>
              </a:rPr>
              <a:t>f</a:t>
            </a:r>
            <a:r>
              <a:rPr lang="id-ID" sz="2600" b="1" i="1" smtClean="0">
                <a:solidFill>
                  <a:srgbClr val="C00000"/>
                </a:solidFill>
                <a:latin typeface="Arial Narrow" pitchFamily="34" charset="0"/>
              </a:rPr>
              <a:t>ast</a:t>
            </a:r>
            <a:r>
              <a:rPr lang="en-US" sz="2600" b="1" i="1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id-ID" sz="2600" b="1" i="1" smtClean="0">
                <a:solidFill>
                  <a:srgbClr val="C00000"/>
                </a:solidFill>
                <a:latin typeface="Arial Narrow" pitchFamily="34" charset="0"/>
              </a:rPr>
              <a:t>track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600" b="1" smtClean="0">
                <a:solidFill>
                  <a:srgbClr val="C00000"/>
                </a:solidFill>
                <a:latin typeface="Arial Narrow" pitchFamily="34" charset="0"/>
              </a:rPr>
              <a:t>akan 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diberikan </a:t>
            </a:r>
            <a:r>
              <a:rPr lang="en-US" sz="2600" b="1" smtClean="0">
                <a:solidFill>
                  <a:srgbClr val="C00000"/>
                </a:solidFill>
                <a:latin typeface="Arial Narrow" pitchFamily="34" charset="0"/>
              </a:rPr>
              <a:t>pada 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saat </a:t>
            </a:r>
            <a:r>
              <a:rPr lang="en-US" sz="2600" b="1" smtClean="0">
                <a:solidFill>
                  <a:srgbClr val="C00000"/>
                </a:solidFill>
                <a:latin typeface="Arial Narrow" pitchFamily="34" charset="0"/>
              </a:rPr>
              <a:t>mahasiswa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 memasuki </a:t>
            </a:r>
            <a:r>
              <a:rPr lang="en-US" sz="2600" b="1" smtClean="0">
                <a:solidFill>
                  <a:srgbClr val="C00000"/>
                </a:solidFill>
                <a:latin typeface="Arial Narrow" pitchFamily="34" charset="0"/>
              </a:rPr>
              <a:t>tahun ke-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4 kuliah</a:t>
            </a:r>
            <a:r>
              <a:rPr lang="en-US" sz="2600" b="1" smtClean="0">
                <a:solidFill>
                  <a:srgbClr val="C00000"/>
                </a:solidFill>
                <a:latin typeface="Arial Narrow" pitchFamily="34" charset="0"/>
              </a:rPr>
              <a:t> (tingkat 4)</a:t>
            </a:r>
            <a:r>
              <a:rPr lang="id-ID" sz="2600" b="1" smtClean="0">
                <a:solidFill>
                  <a:srgbClr val="C00000"/>
                </a:solidFill>
                <a:latin typeface="Arial Narrow" pitchFamily="34" charset="0"/>
              </a:rPr>
              <a:t>. </a:t>
            </a:r>
            <a:r>
              <a:rPr lang="en-US" sz="2600" b="1" smtClean="0">
                <a:solidFill>
                  <a:srgbClr val="002060"/>
                </a:solidFill>
                <a:latin typeface="Arial Narrow" pitchFamily="34" charset="0"/>
              </a:rPr>
              <a:t>Pada tahun ke-4</a:t>
            </a:r>
            <a:r>
              <a:rPr lang="id-ID" sz="2600" b="1" smtClean="0">
                <a:solidFill>
                  <a:srgbClr val="002060"/>
                </a:solidFill>
                <a:latin typeface="Arial Narrow" pitchFamily="34" charset="0"/>
              </a:rPr>
              <a:t>, bagi </a:t>
            </a:r>
            <a:r>
              <a:rPr lang="en-US" sz="2600" b="1" smtClean="0">
                <a:solidFill>
                  <a:srgbClr val="002060"/>
                </a:solidFill>
                <a:latin typeface="Arial Narrow" pitchFamily="34" charset="0"/>
              </a:rPr>
              <a:t>mahasiswa</a:t>
            </a:r>
            <a:r>
              <a:rPr lang="id-ID" sz="2600" b="1" smtClean="0">
                <a:solidFill>
                  <a:srgbClr val="002060"/>
                </a:solidFill>
                <a:latin typeface="Arial Narrow" pitchFamily="34" charset="0"/>
              </a:rPr>
              <a:t> yang ingin mengikuti</a:t>
            </a:r>
            <a:r>
              <a:rPr lang="en-US" sz="2600" b="1" smtClean="0">
                <a:solidFill>
                  <a:srgbClr val="002060"/>
                </a:solidFill>
                <a:latin typeface="Arial Narrow" pitchFamily="34" charset="0"/>
              </a:rPr>
              <a:t> p</a:t>
            </a:r>
            <a:r>
              <a:rPr lang="id-ID" sz="2600" b="1" smtClean="0">
                <a:solidFill>
                  <a:srgbClr val="002060"/>
                </a:solidFill>
                <a:latin typeface="Arial Narrow" pitchFamily="34" charset="0"/>
              </a:rPr>
              <a:t>rogram </a:t>
            </a:r>
            <a:r>
              <a:rPr lang="en-US" sz="2600" b="1" i="1" smtClean="0">
                <a:solidFill>
                  <a:srgbClr val="002060"/>
                </a:solidFill>
                <a:latin typeface="Arial Narrow" pitchFamily="34" charset="0"/>
              </a:rPr>
              <a:t>f</a:t>
            </a:r>
            <a:r>
              <a:rPr lang="id-ID" sz="2600" b="1" i="1" smtClean="0">
                <a:solidFill>
                  <a:srgbClr val="002060"/>
                </a:solidFill>
                <a:latin typeface="Arial Narrow" pitchFamily="34" charset="0"/>
              </a:rPr>
              <a:t>ast</a:t>
            </a:r>
            <a:r>
              <a:rPr lang="en-US" sz="2600" b="1" i="1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  <a:r>
              <a:rPr lang="id-ID" sz="2600" b="1" i="1" smtClean="0">
                <a:solidFill>
                  <a:srgbClr val="002060"/>
                </a:solidFill>
                <a:latin typeface="Arial Narrow" pitchFamily="34" charset="0"/>
              </a:rPr>
              <a:t>track</a:t>
            </a:r>
            <a:r>
              <a:rPr lang="id-ID" sz="2600" b="1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600" b="1" smtClean="0">
                <a:solidFill>
                  <a:srgbClr val="002060"/>
                </a:solidFill>
                <a:latin typeface="Arial Narrow" pitchFamily="34" charset="0"/>
              </a:rPr>
              <a:t>diminta menemui</a:t>
            </a:r>
            <a:r>
              <a:rPr lang="id-ID" sz="2600" b="1" smtClean="0">
                <a:solidFill>
                  <a:srgbClr val="002060"/>
                </a:solidFill>
                <a:latin typeface="Arial Narrow" pitchFamily="34" charset="0"/>
              </a:rPr>
              <a:t> Ketua Program Studi</a:t>
            </a:r>
            <a:r>
              <a:rPr lang="en-US" sz="2600" b="1" smtClean="0">
                <a:solidFill>
                  <a:srgbClr val="002060"/>
                </a:solidFill>
                <a:latin typeface="Arial Narrow" pitchFamily="34" charset="0"/>
              </a:rPr>
              <a:t>nya,</a:t>
            </a:r>
          </a:p>
          <a:p>
            <a:endParaRPr lang="en-US" sz="1000" b="1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Setelah itu,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mahasiswa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 diminta untuk membuat surat pernyataan yang nantinya akan diberikan ke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pada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 Ketua Program Studi Magister yang isinya tentang permohonan pengajuan mengikuti program </a:t>
            </a:r>
            <a:r>
              <a:rPr lang="id-ID" sz="2600" b="1" i="1" smtClean="0">
                <a:solidFill>
                  <a:srgbClr val="0000FF"/>
                </a:solidFill>
                <a:latin typeface="Arial Narrow" pitchFamily="34" charset="0"/>
              </a:rPr>
              <a:t>fast</a:t>
            </a:r>
            <a:r>
              <a:rPr lang="en-US" sz="2600" b="1" i="1" smtClean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id-ID" sz="2600" b="1" i="1" smtClean="0">
                <a:solidFill>
                  <a:srgbClr val="0000FF"/>
                </a:solidFill>
                <a:latin typeface="Arial Narrow" pitchFamily="34" charset="0"/>
              </a:rPr>
              <a:t>track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 dan daftar mata kuliah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m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agister (12 SKS) yang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mahasiswa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 ambil selama program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arjana. Biasanya 12 SKS tersebut adalah pilihan wajib dari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mata k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uliah </a:t>
            </a:r>
            <a:r>
              <a:rPr lang="en-US" sz="2600" b="1" smtClean="0">
                <a:solidFill>
                  <a:srgbClr val="0000FF"/>
                </a:solidFill>
                <a:latin typeface="Arial Narrow" pitchFamily="34" charset="0"/>
              </a:rPr>
              <a:t>m</a:t>
            </a:r>
            <a:r>
              <a:rPr lang="id-ID" sz="2600" b="1" smtClean="0">
                <a:solidFill>
                  <a:srgbClr val="0000FF"/>
                </a:solidFill>
                <a:latin typeface="Arial Narrow" pitchFamily="34" charset="0"/>
              </a:rPr>
              <a:t>agister.</a:t>
            </a:r>
            <a:endParaRPr lang="en-US" sz="2600" b="1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26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14363"/>
            <a:ext cx="8001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Mekanisme</a:t>
            </a:r>
            <a:endParaRPr lang="en-US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305800" cy="41910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Meningkatnya m</a:t>
            </a:r>
            <a:r>
              <a:rPr lang="id-ID" sz="2800" b="1" smtClean="0">
                <a:solidFill>
                  <a:srgbClr val="C00000"/>
                </a:solidFill>
                <a:latin typeface="Arial Narrow" pitchFamily="34" charset="0"/>
              </a:rPr>
              <a:t>obil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i</a:t>
            </a:r>
            <a:r>
              <a:rPr lang="id-ID" sz="2800" b="1" smtClean="0">
                <a:solidFill>
                  <a:srgbClr val="C00000"/>
                </a:solidFill>
                <a:latin typeface="Arial Narrow" pitchFamily="34" charset="0"/>
              </a:rPr>
              <a:t>tas mahasiswa antar Perguruan Tinggi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M</a:t>
            </a:r>
            <a:r>
              <a:rPr lang="id-ID" sz="2800" b="1" smtClean="0">
                <a:solidFill>
                  <a:srgbClr val="002060"/>
                </a:solidFill>
                <a:latin typeface="Arial Narrow" pitchFamily="34" charset="0"/>
              </a:rPr>
              <a:t>eningkatnya jumlah mahasiswa </a:t>
            </a:r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Pascasarjana</a:t>
            </a:r>
            <a:r>
              <a:rPr lang="id-ID" sz="2800" b="1" smtClean="0">
                <a:solidFill>
                  <a:srgbClr val="002060"/>
                </a:solidFill>
                <a:latin typeface="Arial Narrow" pitchFamily="34" charset="0"/>
              </a:rPr>
              <a:t> di Indonesia</a:t>
            </a:r>
            <a:r>
              <a:rPr lang="en-US" sz="2800" b="1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</a:p>
          <a:p>
            <a:r>
              <a:rPr lang="en-US" sz="2800" b="1" smtClean="0">
                <a:solidFill>
                  <a:srgbClr val="660033"/>
                </a:solidFill>
                <a:latin typeface="Arial Narrow" pitchFamily="34" charset="0"/>
              </a:rPr>
              <a:t>M</a:t>
            </a:r>
            <a:r>
              <a:rPr lang="id-ID" sz="2800" b="1" smtClean="0">
                <a:solidFill>
                  <a:srgbClr val="660033"/>
                </a:solidFill>
                <a:latin typeface="Arial Narrow" pitchFamily="34" charset="0"/>
              </a:rPr>
              <a:t>eningkatnya jumlah Perguruan Tinggi </a:t>
            </a:r>
            <a:r>
              <a:rPr lang="en-US" sz="2800" b="1" smtClean="0">
                <a:solidFill>
                  <a:srgbClr val="660033"/>
                </a:solidFill>
                <a:latin typeface="Arial Narrow" pitchFamily="34" charset="0"/>
              </a:rPr>
              <a:t>Indonesia </a:t>
            </a:r>
            <a:r>
              <a:rPr lang="id-ID" sz="2800" b="1" smtClean="0">
                <a:solidFill>
                  <a:srgbClr val="660033"/>
                </a:solidFill>
                <a:latin typeface="Arial Narrow" pitchFamily="34" charset="0"/>
              </a:rPr>
              <a:t>yang melakukan </a:t>
            </a:r>
            <a:r>
              <a:rPr lang="en-US" sz="2800" b="1" smtClean="0">
                <a:solidFill>
                  <a:srgbClr val="660033"/>
                </a:solidFill>
                <a:latin typeface="Arial Narrow" pitchFamily="34" charset="0"/>
              </a:rPr>
              <a:t>p</a:t>
            </a:r>
            <a:r>
              <a:rPr lang="id-ID" sz="2800" b="1" smtClean="0">
                <a:solidFill>
                  <a:srgbClr val="660033"/>
                </a:solidFill>
                <a:latin typeface="Arial Narrow" pitchFamily="34" charset="0"/>
              </a:rPr>
              <a:t>rogram</a:t>
            </a:r>
            <a:r>
              <a:rPr lang="en-US" sz="2800" b="1" smtClean="0">
                <a:solidFill>
                  <a:srgbClr val="660033"/>
                </a:solidFill>
                <a:latin typeface="Arial Narrow" pitchFamily="34" charset="0"/>
              </a:rPr>
              <a:t> kerjasama dengan Perguruan Tinggi luar negeri.</a:t>
            </a:r>
          </a:p>
          <a:p>
            <a:endParaRPr lang="en-US" sz="26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14363"/>
            <a:ext cx="8001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Sasaran</a:t>
            </a:r>
            <a:endParaRPr lang="en-US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54864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Peserta</a:t>
            </a:r>
            <a:r>
              <a:rPr lang="en-US" sz="4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en-US" sz="4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5242" y="1115081"/>
            <a:ext cx="5943600" cy="22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Program </a:t>
            </a:r>
            <a:r>
              <a:rPr lang="en-US" sz="2800" b="1" dirty="0" err="1">
                <a:solidFill>
                  <a:srgbClr val="C00000"/>
                </a:solidFill>
              </a:rPr>
              <a:t>ini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bisa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diikuti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oleh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</a:p>
          <a:p>
            <a:pPr marL="914400" lvl="0" indent="-45085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PNS,</a:t>
            </a:r>
          </a:p>
          <a:p>
            <a:pPr marL="914400" lvl="0" indent="-450850">
              <a:buFont typeface="Wingdings" pitchFamily="2" charset="2"/>
              <a:buChar char="v"/>
            </a:pPr>
            <a:r>
              <a:rPr lang="en-US" sz="2800" b="1" dirty="0">
                <a:solidFill>
                  <a:srgbClr val="CC0066"/>
                </a:solidFill>
              </a:rPr>
              <a:t>Non PNS,</a:t>
            </a:r>
          </a:p>
          <a:p>
            <a:pPr marL="914400" lvl="0" indent="-450850"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7030A0"/>
                </a:solidFill>
              </a:rPr>
              <a:t>Peneliti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</a:p>
          <a:p>
            <a:pPr marL="914400" lvl="0" indent="-450850"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008000"/>
                </a:solidFill>
              </a:rPr>
              <a:t>Lembaga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Swadaya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Masyarakat</a:t>
            </a:r>
            <a:r>
              <a:rPr lang="en-US" sz="2800" b="1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4348162"/>
            <a:ext cx="54864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Waktu</a:t>
            </a:r>
            <a:r>
              <a:rPr lang="en-US" sz="4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Pendaftaran</a:t>
            </a:r>
            <a:endParaRPr lang="en-US" sz="4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382000" cy="9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2800" b="1" dirty="0" err="1">
                <a:solidFill>
                  <a:srgbClr val="990000"/>
                </a:solidFill>
              </a:rPr>
              <a:t>Pendaftaran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dibuka</a:t>
            </a:r>
            <a:r>
              <a:rPr lang="en-US" sz="2800" b="1" dirty="0">
                <a:solidFill>
                  <a:srgbClr val="990000"/>
                </a:solidFill>
              </a:rPr>
              <a:t> 1 </a:t>
            </a:r>
            <a:r>
              <a:rPr lang="en-US" sz="2800" b="1" dirty="0" err="1">
                <a:solidFill>
                  <a:srgbClr val="990000"/>
                </a:solidFill>
              </a:rPr>
              <a:t>Januari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dan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ditutup</a:t>
            </a:r>
            <a:r>
              <a:rPr lang="en-US" sz="2800" b="1" dirty="0">
                <a:solidFill>
                  <a:srgbClr val="990000"/>
                </a:solidFill>
              </a:rPr>
              <a:t> 31 </a:t>
            </a:r>
            <a:r>
              <a:rPr lang="en-US" sz="2800" b="1" dirty="0" err="1">
                <a:solidFill>
                  <a:srgbClr val="990000"/>
                </a:solidFill>
              </a:rPr>
              <a:t>Desember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setiap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tahun</a:t>
            </a:r>
            <a:r>
              <a:rPr lang="en-US" sz="2800" b="1" dirty="0">
                <a:solidFill>
                  <a:srgbClr val="990000"/>
                </a:solidFill>
              </a:rPr>
              <a:t>.</a:t>
            </a:r>
            <a:endParaRPr lang="en-US" sz="2600" b="1" dirty="0">
              <a:solidFill>
                <a:srgbClr val="990000"/>
              </a:solidFill>
            </a:endParaRPr>
          </a:p>
        </p:txBody>
      </p:sp>
      <p:pic>
        <p:nvPicPr>
          <p:cNvPr id="74755" name="Picture 3" descr="D:\AF-FMIPA-UII\Animation\animatiion_files\peop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00200"/>
            <a:ext cx="2295525" cy="27994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14362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Sistem</a:t>
            </a:r>
            <a:r>
              <a:rPr lang="en-US" sz="4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Seleksi</a:t>
            </a:r>
            <a:endParaRPr lang="en-US" sz="4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" y="1592402"/>
            <a:ext cx="6629400" cy="48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pPr marL="463550" indent="-463550" defTabSz="8255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Tahap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pertama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seleksi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berdasarkan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formulir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pendaftaran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dan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daftar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riwayat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hidup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.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Selanjutnya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jika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lolos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tahap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pertama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,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dilanjutkan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dengan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tes</a:t>
            </a:r>
            <a:r>
              <a:rPr lang="en-US" sz="2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990000"/>
                </a:solidFill>
                <a:latin typeface="Arial Narrow" pitchFamily="34" charset="0"/>
              </a:rPr>
              <a:t>wawancara</a:t>
            </a:r>
            <a:r>
              <a:rPr lang="en-US" sz="2600" b="1" dirty="0" smtClean="0">
                <a:solidFill>
                  <a:srgbClr val="990000"/>
                </a:solidFill>
                <a:latin typeface="Arial Narrow" pitchFamily="34" charset="0"/>
              </a:rPr>
              <a:t>,</a:t>
            </a:r>
            <a:endParaRPr lang="en-US" sz="2600" b="1" dirty="0">
              <a:solidFill>
                <a:srgbClr val="990000"/>
              </a:solidFill>
              <a:latin typeface="Arial Narrow" pitchFamily="34" charset="0"/>
            </a:endParaRPr>
          </a:p>
          <a:p>
            <a:pPr marL="463550" indent="-463550" defTabSz="825500">
              <a:buClr>
                <a:srgbClr val="C00000"/>
              </a:buClr>
              <a:buFont typeface="Wingdings" pitchFamily="2" charset="2"/>
              <a:buChar char="q"/>
            </a:pPr>
            <a:endParaRPr lang="id-ID" sz="800" b="1" dirty="0">
              <a:solidFill>
                <a:srgbClr val="C00000"/>
              </a:solidFill>
            </a:endParaRPr>
          </a:p>
          <a:p>
            <a:pPr marL="463550" indent="-463550" defTabSz="825500"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Seleksi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tahap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pertama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dan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tes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wawancara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dilakukan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oleh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sebuah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tim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CC0066"/>
                </a:solidFill>
                <a:latin typeface="Arial Narrow" pitchFamily="34" charset="0"/>
              </a:rPr>
              <a:t>yg</a:t>
            </a:r>
            <a:r>
              <a:rPr lang="en-US" sz="2600" b="1" dirty="0" smtClean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independen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yang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telah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ditunjuk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oleh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Biro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Perencanaan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dan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Kerjasama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Luar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Negeri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(BPKLN),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Kementerian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Pendidikan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CC0066"/>
                </a:solidFill>
                <a:latin typeface="Arial Narrow" pitchFamily="34" charset="0"/>
              </a:rPr>
              <a:t>dan</a:t>
            </a:r>
            <a:r>
              <a:rPr lang="en-US" sz="2600" b="1" dirty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CC0066"/>
                </a:solidFill>
                <a:latin typeface="Arial Narrow" pitchFamily="34" charset="0"/>
              </a:rPr>
              <a:t>Kebudayaan</a:t>
            </a:r>
            <a:r>
              <a:rPr lang="en-US" sz="2600" b="1" dirty="0" smtClean="0">
                <a:solidFill>
                  <a:srgbClr val="CC0066"/>
                </a:solidFill>
                <a:latin typeface="Arial Narrow" pitchFamily="34" charset="0"/>
              </a:rPr>
              <a:t>,</a:t>
            </a:r>
          </a:p>
          <a:p>
            <a:pPr marL="463550" indent="-463550" defTabSz="825500">
              <a:buClr>
                <a:srgbClr val="008000"/>
              </a:buClr>
              <a:buFont typeface="Wingdings" pitchFamily="2" charset="2"/>
              <a:buChar char="q"/>
            </a:pPr>
            <a:endParaRPr lang="en-US" sz="1000" b="1" dirty="0">
              <a:solidFill>
                <a:srgbClr val="C00000"/>
              </a:solidFill>
            </a:endParaRPr>
          </a:p>
          <a:p>
            <a:pPr marL="463550" indent="-463550" defTabSz="8255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Hasil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seleksi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tahap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pertama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dan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tes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wawancara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tidak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bisa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diganggu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 Narrow" pitchFamily="34" charset="0"/>
              </a:rPr>
              <a:t>gugat</a:t>
            </a:r>
            <a:r>
              <a:rPr lang="en-US" sz="2600" b="1" dirty="0">
                <a:solidFill>
                  <a:srgbClr val="000066"/>
                </a:solidFill>
                <a:latin typeface="Arial Narrow" pitchFamily="34" charset="0"/>
              </a:rPr>
              <a:t>.</a:t>
            </a:r>
          </a:p>
          <a:p>
            <a:pPr marL="463550" indent="-463550" defTabSz="825500">
              <a:buClr>
                <a:schemeClr val="tx2"/>
              </a:buClr>
              <a:buFont typeface="Wingdings" pitchFamily="2" charset="2"/>
              <a:buChar char="q"/>
            </a:pPr>
            <a:endParaRPr lang="en-US" sz="800" b="1" dirty="0">
              <a:solidFill>
                <a:srgbClr val="990099"/>
              </a:solidFill>
            </a:endParaRPr>
          </a:p>
        </p:txBody>
      </p:sp>
      <p:pic>
        <p:nvPicPr>
          <p:cNvPr id="75778" name="Picture 2" descr="D:\AF-FMIPA-UII\Animation\animatiion_files\clock_fast_forward_md_bl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42962"/>
            <a:ext cx="8458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Sekretariat</a:t>
            </a:r>
            <a:r>
              <a:rPr lang="en-US" sz="36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Program</a:t>
            </a:r>
            <a:endParaRPr lang="en-US" sz="36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1000" y="1727657"/>
            <a:ext cx="8534400" cy="19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Biro </a:t>
            </a:r>
            <a:r>
              <a:rPr lang="en-US" sz="2800" b="1" dirty="0" err="1">
                <a:solidFill>
                  <a:srgbClr val="C00000"/>
                </a:solidFill>
              </a:rPr>
              <a:t>Perencanaan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Kerjasama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Luar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negeri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Kemdikbud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Gedung</a:t>
            </a:r>
            <a:r>
              <a:rPr lang="en-US" sz="2800" b="1" dirty="0">
                <a:solidFill>
                  <a:srgbClr val="C00000"/>
                </a:solidFill>
              </a:rPr>
              <a:t> C </a:t>
            </a:r>
            <a:r>
              <a:rPr lang="en-US" sz="2800" b="1" dirty="0" err="1">
                <a:solidFill>
                  <a:srgbClr val="C00000"/>
                </a:solidFill>
              </a:rPr>
              <a:t>lantai</a:t>
            </a:r>
            <a:r>
              <a:rPr lang="en-US" sz="2800" b="1" dirty="0">
                <a:solidFill>
                  <a:srgbClr val="C00000"/>
                </a:solidFill>
              </a:rPr>
              <a:t> 7 </a:t>
            </a:r>
            <a:r>
              <a:rPr lang="en-US" sz="2800" b="1" dirty="0" err="1">
                <a:solidFill>
                  <a:srgbClr val="C00000"/>
                </a:solidFill>
              </a:rPr>
              <a:t>Jl.Jenderal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sudirman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err="1">
                <a:solidFill>
                  <a:srgbClr val="C00000"/>
                </a:solidFill>
              </a:rPr>
              <a:t>Senayan</a:t>
            </a:r>
            <a:r>
              <a:rPr lang="en-US" sz="2800" b="1" dirty="0">
                <a:solidFill>
                  <a:srgbClr val="C00000"/>
                </a:solidFill>
              </a:rPr>
              <a:t>-Jakarta, 10270 </a:t>
            </a:r>
          </a:p>
          <a:p>
            <a:r>
              <a:rPr lang="en-US" sz="2800" b="1" dirty="0" err="1">
                <a:solidFill>
                  <a:srgbClr val="C00000"/>
                </a:solidFill>
              </a:rPr>
              <a:t>Telp</a:t>
            </a:r>
            <a:r>
              <a:rPr lang="en-US" sz="2800" b="1" dirty="0">
                <a:solidFill>
                  <a:srgbClr val="C00000"/>
                </a:solidFill>
              </a:rPr>
              <a:t> &amp; Fax : (021)5738181, (021) 5739290</a:t>
            </a:r>
          </a:p>
          <a:p>
            <a:pPr marL="463550" indent="-463550" defTabSz="825500">
              <a:buClr>
                <a:srgbClr val="C00000"/>
              </a:buClr>
              <a:buFont typeface="Wingdings" pitchFamily="2" charset="2"/>
              <a:buChar char="q"/>
            </a:pPr>
            <a:endParaRPr lang="id-ID" sz="800" b="1" dirty="0">
              <a:solidFill>
                <a:srgbClr val="C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4043362"/>
            <a:ext cx="8458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Sumber</a:t>
            </a:r>
            <a:r>
              <a:rPr lang="en-US" sz="36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Informasi</a:t>
            </a:r>
            <a:endParaRPr lang="en-US" sz="3600" b="1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4643855"/>
            <a:ext cx="8534400" cy="13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www.beasiswaunggulan.depdiknas.org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beasiswaunggulan@gmail.com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beasiswaunggulan@yahoogroups.com </a:t>
            </a:r>
            <a:endParaRPr lang="id-ID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8163"/>
            <a:ext cx="8001000" cy="681037"/>
          </a:xfrm>
        </p:spPr>
        <p:txBody>
          <a:bodyPr anchor="ctr"/>
          <a:lstStyle/>
          <a:p>
            <a:pPr eaLnBrk="1" hangingPunct="1"/>
            <a:r>
              <a:rPr lang="en-US" sz="4400" b="1" smtClean="0">
                <a:solidFill>
                  <a:srgbClr val="0000FF"/>
                </a:solidFill>
              </a:rPr>
              <a:t>Dasar Hukum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610600" cy="4191000"/>
          </a:xfrm>
        </p:spPr>
        <p:txBody>
          <a:bodyPr/>
          <a:lstStyle/>
          <a:p>
            <a:r>
              <a:rPr lang="en-US" sz="2800" smtClean="0">
                <a:latin typeface="Arial Narrow" pitchFamily="34" charset="0"/>
              </a:rPr>
              <a:t>Permendiknas nomor 20 tahun 2009 tentang Beasiswa Unggulan </a:t>
            </a:r>
          </a:p>
          <a:p>
            <a:r>
              <a:rPr lang="en-US" sz="2800" smtClean="0">
                <a:latin typeface="Arial Narrow" pitchFamily="34" charset="0"/>
              </a:rPr>
              <a:t>Permendiknas 26 tahun 2007 </a:t>
            </a:r>
            <a:r>
              <a:rPr lang="id-ID" sz="2800" smtClean="0">
                <a:latin typeface="Arial Narrow" pitchFamily="34" charset="0"/>
              </a:rPr>
              <a:t>t</a:t>
            </a:r>
            <a:r>
              <a:rPr lang="en-US" sz="2800" smtClean="0">
                <a:latin typeface="Arial Narrow" pitchFamily="34" charset="0"/>
              </a:rPr>
              <a:t>entang kerjasama PT di I</a:t>
            </a:r>
            <a:r>
              <a:rPr lang="id-ID" sz="2800" smtClean="0">
                <a:latin typeface="Arial Narrow" pitchFamily="34" charset="0"/>
              </a:rPr>
              <a:t>ndonesia </a:t>
            </a:r>
            <a:r>
              <a:rPr lang="en-US" sz="2800" smtClean="0">
                <a:latin typeface="Arial Narrow" pitchFamily="34" charset="0"/>
              </a:rPr>
              <a:t>d</a:t>
            </a:r>
            <a:r>
              <a:rPr lang="id-ID" sz="2800" smtClean="0">
                <a:latin typeface="Arial Narrow" pitchFamily="34" charset="0"/>
              </a:rPr>
              <a:t>engan</a:t>
            </a:r>
            <a:r>
              <a:rPr lang="en-US" sz="2800" smtClean="0">
                <a:latin typeface="Arial Narrow" pitchFamily="34" charset="0"/>
              </a:rPr>
              <a:t> PT/Lembaga lain di Luar Negeri </a:t>
            </a:r>
          </a:p>
          <a:p>
            <a:r>
              <a:rPr lang="en-US" sz="2800" smtClean="0">
                <a:latin typeface="Arial Narrow" pitchFamily="34" charset="0"/>
              </a:rPr>
              <a:t>Kepmendiknas 223/U/1998 tentang Kerjasama PT</a:t>
            </a:r>
          </a:p>
          <a:p>
            <a:r>
              <a:rPr lang="en-US" sz="2800" smtClean="0">
                <a:latin typeface="Arial Narrow" pitchFamily="34" charset="0"/>
              </a:rPr>
              <a:t>Permendiknas 264/U/1999 tentang Kerjasama PT</a:t>
            </a:r>
          </a:p>
          <a:p>
            <a:r>
              <a:rPr lang="en-US" sz="2800" smtClean="0">
                <a:latin typeface="Arial Narrow" pitchFamily="34" charset="0"/>
              </a:rPr>
              <a:t>Peraturan Dirjen Dikti nomor 6/DIKTI/2000 tentang Petunjuk Pelaksanaan Kerjasama Perguruan Tinggi di Indonesia dengan Perguruan Tinggi/Lembaga lain di luar Negeri</a:t>
            </a:r>
          </a:p>
        </p:txBody>
      </p:sp>
      <p:pic>
        <p:nvPicPr>
          <p:cNvPr id="6148" name="Picture 7" descr="http://ahok.org/wp-content/uploads/2010/11/undang-und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625"/>
            <a:ext cx="14478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038600" y="3657600"/>
            <a:ext cx="838200" cy="533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70865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PROGRAM FAST TRACK 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4051" y="2438401"/>
            <a:ext cx="6961190" cy="2054226"/>
            <a:chOff x="1081" y="2112"/>
            <a:chExt cx="4385" cy="1294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2541" y="2112"/>
              <a:ext cx="17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Mhs</a:t>
              </a:r>
              <a:r>
                <a:rPr lang="en-US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 : IPK &gt; 3,25 TOEFL &gt; 500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081" y="2782"/>
              <a:ext cx="17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 smtClean="0">
                  <a:solidFill>
                    <a:srgbClr val="FF0000"/>
                  </a:solidFill>
                </a:rPr>
                <a:t>Jenjang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Pendidikan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S1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166" y="2400"/>
              <a:ext cx="52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Rectangle 15" descr="Light upward diagonal"/>
            <p:cNvSpPr>
              <a:spLocks noChangeArrowheads="1"/>
            </p:cNvSpPr>
            <p:nvPr/>
          </p:nvSpPr>
          <p:spPr bwMode="auto">
            <a:xfrm>
              <a:off x="1694" y="2400"/>
              <a:ext cx="528" cy="336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758" y="288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222" y="2400"/>
              <a:ext cx="52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750" y="2400"/>
              <a:ext cx="994" cy="33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293" y="2448"/>
              <a:ext cx="206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       2          3         4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750" y="2880"/>
              <a:ext cx="518" cy="33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4685" y="2766"/>
              <a:ext cx="781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</a:rPr>
                <a:t>Program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</a:rPr>
                <a:t>S2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</a:rPr>
                <a:t>SKS: 40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740" y="2928"/>
              <a:ext cx="97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   I  II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953000" y="3733800"/>
            <a:ext cx="121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   III/IV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895600" y="4275137"/>
            <a:ext cx="227488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Mhs</a:t>
            </a:r>
            <a:r>
              <a:rPr lang="en-US" sz="1400" b="1" dirty="0" smtClean="0">
                <a:solidFill>
                  <a:srgbClr val="FF0000"/>
                </a:solidFill>
              </a:rPr>
              <a:t> : IPK &gt; 3,5 </a:t>
            </a:r>
          </a:p>
          <a:p>
            <a:pPr algn="ctr" eaLnBrk="0" hangingPunct="0"/>
            <a:r>
              <a:rPr lang="en-US" sz="1400" b="1" dirty="0" smtClean="0">
                <a:solidFill>
                  <a:srgbClr val="FF0000"/>
                </a:solidFill>
              </a:rPr>
              <a:t>TOEFL &gt; 500, </a:t>
            </a:r>
          </a:p>
          <a:p>
            <a:pPr algn="ctr" eaLnBrk="0" hangingPunct="0"/>
            <a:r>
              <a:rPr lang="en-US" sz="1400" b="1" dirty="0" smtClean="0">
                <a:solidFill>
                  <a:srgbClr val="FF0000"/>
                </a:solidFill>
              </a:rPr>
              <a:t>SKS: 12-15 </a:t>
            </a:r>
            <a:r>
              <a:rPr lang="en-US" sz="1400" b="1" dirty="0" smtClean="0">
                <a:solidFill>
                  <a:srgbClr val="FF0000"/>
                </a:solidFill>
              </a:rPr>
              <a:t>(I=6-7, II:6-8)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5498068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WAJIB </a:t>
            </a:r>
            <a:r>
              <a:rPr lang="en-US" sz="18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dipenuhi</a:t>
            </a:r>
            <a:endParaRPr lang="id-ID" sz="1800" b="1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63750" y="-93663"/>
            <a:ext cx="4794250" cy="10080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FAST TRACK PROGRAM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Bachelor-Master Program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362200" y="2819400"/>
            <a:ext cx="3124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Students : GPA ≥ 3,5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0000"/>
                </a:solidFill>
              </a:rPr>
              <a:t>TOEFL ≥ 500,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0000"/>
                </a:solidFill>
              </a:rPr>
              <a:t>Unit Credits Semester (12-15 </a:t>
            </a:r>
            <a:r>
              <a:rPr lang="en-US" sz="1400" b="1" dirty="0" err="1">
                <a:solidFill>
                  <a:srgbClr val="FF0000"/>
                </a:solidFill>
              </a:rPr>
              <a:t>ucs</a:t>
            </a:r>
            <a:r>
              <a:rPr lang="en-US" sz="1400" b="1" dirty="0">
                <a:solidFill>
                  <a:srgbClr val="FF0000"/>
                </a:solidFill>
              </a:rPr>
              <a:t>) 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rgbClr val="FF0000"/>
                </a:solidFill>
              </a:rPr>
              <a:t>           I : 6-7 </a:t>
            </a:r>
            <a:r>
              <a:rPr lang="en-US" sz="1400" b="1" dirty="0" err="1">
                <a:solidFill>
                  <a:srgbClr val="FF0000"/>
                </a:solidFill>
              </a:rPr>
              <a:t>ucs</a:t>
            </a:r>
            <a:r>
              <a:rPr lang="en-US" sz="1400" b="1" dirty="0">
                <a:solidFill>
                  <a:srgbClr val="FF0000"/>
                </a:solidFill>
              </a:rPr>
              <a:t>; II : 6-8 </a:t>
            </a:r>
            <a:r>
              <a:rPr lang="en-US" sz="1400" b="1" dirty="0" err="1">
                <a:solidFill>
                  <a:srgbClr val="FF0000"/>
                </a:solidFill>
              </a:rPr>
              <a:t>ucs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941763"/>
            <a:ext cx="3200400" cy="554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Master Program (S2) UNPAD</a:t>
            </a:r>
          </a:p>
          <a:p>
            <a:pPr>
              <a:defRPr/>
            </a:pPr>
            <a:r>
              <a:rPr lang="en-US" sz="15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Environmental Studies Program</a:t>
            </a:r>
            <a:endParaRPr lang="id-ID" sz="1500" b="1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257800" y="1295400"/>
            <a:ext cx="3378200" cy="1446213"/>
            <a:chOff x="4953000" y="1295400"/>
            <a:chExt cx="3377646" cy="1446550"/>
          </a:xfrm>
        </p:grpSpPr>
        <p:sp>
          <p:nvSpPr>
            <p:cNvPr id="17441" name="Text Box 22"/>
            <p:cNvSpPr txBox="1">
              <a:spLocks noChangeArrowheads="1"/>
            </p:cNvSpPr>
            <p:nvPr/>
          </p:nvSpPr>
          <p:spPr bwMode="auto">
            <a:xfrm>
              <a:off x="5183631" y="1752600"/>
              <a:ext cx="3147015" cy="523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Status : still  S1/Bachelor Students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Unit Credits Semester : 144-155 </a:t>
              </a:r>
            </a:p>
          </p:txBody>
        </p:sp>
        <p:sp>
          <p:nvSpPr>
            <p:cNvPr id="17442" name="Rectangle 30"/>
            <p:cNvSpPr>
              <a:spLocks noChangeArrowheads="1"/>
            </p:cNvSpPr>
            <p:nvPr/>
          </p:nvSpPr>
          <p:spPr bwMode="auto">
            <a:xfrm flipH="1">
              <a:off x="4953000" y="1295400"/>
              <a:ext cx="6096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800">
                  <a:solidFill>
                    <a:srgbClr val="000080"/>
                  </a:solidFill>
                </a:rPr>
                <a:t>}</a:t>
              </a:r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85800" y="2286000"/>
            <a:ext cx="228600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(S1 ) Biology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(S1)  Agriculture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(S1)  Animal Husbandry</a:t>
            </a:r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57200" y="1000125"/>
            <a:ext cx="4800600" cy="2047875"/>
            <a:chOff x="457201" y="1000780"/>
            <a:chExt cx="4800599" cy="2047220"/>
          </a:xfrm>
        </p:grpSpPr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4038600" y="2209800"/>
              <a:ext cx="838200" cy="5334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2819401" y="1000780"/>
              <a:ext cx="2286000" cy="5237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</a:rPr>
                <a:t>Students : GPA ≥ 3,0</a:t>
              </a:r>
            </a:p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</a:rPr>
                <a:t> TOEFL ≥ 500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57201" y="1978367"/>
              <a:ext cx="3124199" cy="3078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0000FF"/>
                  </a:solidFill>
                </a:rPr>
                <a:t>Bachelor  (S1) Undergraduate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7432" name="Rectangle 14"/>
            <p:cNvSpPr>
              <a:spLocks noChangeArrowheads="1"/>
            </p:cNvSpPr>
            <p:nvPr/>
          </p:nvSpPr>
          <p:spPr bwMode="auto">
            <a:xfrm>
              <a:off x="788989" y="1447800"/>
              <a:ext cx="838201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3" name="Rectangle 15" descr="Light upward diagonal"/>
            <p:cNvSpPr>
              <a:spLocks noChangeArrowheads="1"/>
            </p:cNvSpPr>
            <p:nvPr/>
          </p:nvSpPr>
          <p:spPr bwMode="auto">
            <a:xfrm>
              <a:off x="1627190" y="1447800"/>
              <a:ext cx="838201" cy="533400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4" name="Rectangle 17"/>
            <p:cNvSpPr>
              <a:spLocks noChangeArrowheads="1"/>
            </p:cNvSpPr>
            <p:nvPr/>
          </p:nvSpPr>
          <p:spPr bwMode="auto">
            <a:xfrm>
              <a:off x="2465391" y="1447800"/>
              <a:ext cx="838201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5" name="Rectangle 18"/>
            <p:cNvSpPr>
              <a:spLocks noChangeArrowheads="1"/>
            </p:cNvSpPr>
            <p:nvPr/>
          </p:nvSpPr>
          <p:spPr bwMode="auto">
            <a:xfrm>
              <a:off x="3303592" y="1447800"/>
              <a:ext cx="1577977" cy="5334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990602" y="1524000"/>
              <a:ext cx="3281366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1        2          3         4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7" name="Rectangle 20"/>
            <p:cNvSpPr>
              <a:spLocks noChangeArrowheads="1"/>
            </p:cNvSpPr>
            <p:nvPr/>
          </p:nvSpPr>
          <p:spPr bwMode="auto">
            <a:xfrm>
              <a:off x="3303592" y="2209801"/>
              <a:ext cx="822326" cy="5334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8" name="Text Box 21"/>
            <p:cNvSpPr txBox="1">
              <a:spLocks noChangeArrowheads="1"/>
            </p:cNvSpPr>
            <p:nvPr/>
          </p:nvSpPr>
          <p:spPr bwMode="auto">
            <a:xfrm>
              <a:off x="3287717" y="2286001"/>
              <a:ext cx="1547814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   I  II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819401" y="2586186"/>
              <a:ext cx="2438399" cy="4618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100" dirty="0">
                  <a:solidFill>
                    <a:srgbClr val="000000"/>
                  </a:solidFill>
                </a:rPr>
                <a:t>Sept             April       August</a:t>
              </a:r>
            </a:p>
          </p:txBody>
        </p:sp>
        <p:sp>
          <p:nvSpPr>
            <p:cNvPr id="17440" name="Text Box 13"/>
            <p:cNvSpPr txBox="1">
              <a:spLocks noChangeArrowheads="1"/>
            </p:cNvSpPr>
            <p:nvPr/>
          </p:nvSpPr>
          <p:spPr bwMode="auto">
            <a:xfrm>
              <a:off x="3429001" y="2133600"/>
              <a:ext cx="144779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First Year (S2)</a:t>
              </a:r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788988" y="4727575"/>
            <a:ext cx="7854950" cy="2108200"/>
            <a:chOff x="788988" y="4727575"/>
            <a:chExt cx="7854196" cy="2108577"/>
          </a:xfrm>
        </p:grpSpPr>
        <p:sp>
          <p:nvSpPr>
            <p:cNvPr id="17417" name="Rectangle 20"/>
            <p:cNvSpPr>
              <a:spLocks noChangeArrowheads="1"/>
            </p:cNvSpPr>
            <p:nvPr/>
          </p:nvSpPr>
          <p:spPr bwMode="auto">
            <a:xfrm>
              <a:off x="4038600" y="5486400"/>
              <a:ext cx="822325" cy="5334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8" name="Rectangle 14"/>
            <p:cNvSpPr>
              <a:spLocks noChangeArrowheads="1"/>
            </p:cNvSpPr>
            <p:nvPr/>
          </p:nvSpPr>
          <p:spPr bwMode="auto">
            <a:xfrm>
              <a:off x="788988" y="4727575"/>
              <a:ext cx="922995" cy="5334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9" name="Rectangle 15" descr="Light upward diagonal"/>
            <p:cNvSpPr>
              <a:spLocks noChangeArrowheads="1"/>
            </p:cNvSpPr>
            <p:nvPr/>
          </p:nvSpPr>
          <p:spPr bwMode="auto">
            <a:xfrm>
              <a:off x="1711983" y="4727575"/>
              <a:ext cx="922995" cy="533401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0" name="Rectangle 16"/>
            <p:cNvSpPr>
              <a:spLocks noChangeArrowheads="1"/>
            </p:cNvSpPr>
            <p:nvPr/>
          </p:nvSpPr>
          <p:spPr bwMode="auto">
            <a:xfrm>
              <a:off x="4876037" y="5489576"/>
              <a:ext cx="762170" cy="5334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1" name="Rectangle 17"/>
            <p:cNvSpPr>
              <a:spLocks noChangeArrowheads="1"/>
            </p:cNvSpPr>
            <p:nvPr/>
          </p:nvSpPr>
          <p:spPr bwMode="auto">
            <a:xfrm>
              <a:off x="2634978" y="4727575"/>
              <a:ext cx="922995" cy="5334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353445" y="4727575"/>
              <a:ext cx="1522592" cy="53340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3" name="Rectangle 20"/>
            <p:cNvSpPr>
              <a:spLocks noChangeArrowheads="1"/>
            </p:cNvSpPr>
            <p:nvPr/>
          </p:nvSpPr>
          <p:spPr bwMode="auto">
            <a:xfrm>
              <a:off x="3353445" y="5489576"/>
              <a:ext cx="762170" cy="533401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4" name="Text Box 22"/>
            <p:cNvSpPr txBox="1">
              <a:spLocks noChangeArrowheads="1"/>
            </p:cNvSpPr>
            <p:nvPr/>
          </p:nvSpPr>
          <p:spPr bwMode="auto">
            <a:xfrm>
              <a:off x="6477293" y="5334001"/>
              <a:ext cx="2165891" cy="738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FF"/>
                  </a:solidFill>
                </a:rPr>
                <a:t>Unit Credits Semester :</a:t>
              </a:r>
            </a:p>
            <a:p>
              <a:pPr algn="ctr" eaLnBrk="0" hangingPunct="0"/>
              <a:r>
                <a:rPr lang="en-US" sz="1400" b="1" dirty="0">
                  <a:solidFill>
                    <a:srgbClr val="0000FF"/>
                  </a:solidFill>
                </a:rPr>
                <a:t>40 </a:t>
              </a:r>
              <a:r>
                <a:rPr lang="en-US" sz="1400" b="1" dirty="0" err="1">
                  <a:solidFill>
                    <a:srgbClr val="0000FF"/>
                  </a:solidFill>
                </a:rPr>
                <a:t>ucs</a:t>
              </a:r>
              <a:r>
                <a:rPr lang="en-US" sz="1400" b="1" dirty="0">
                  <a:solidFill>
                    <a:srgbClr val="0000FF"/>
                  </a:solidFill>
                </a:rPr>
                <a:t> (UNPAD) </a:t>
              </a:r>
            </a:p>
            <a:p>
              <a:pPr algn="ctr" eaLnBrk="0" hangingPunct="0"/>
              <a:r>
                <a:rPr lang="en-US" sz="1400" b="1" dirty="0">
                  <a:solidFill>
                    <a:srgbClr val="0000FF"/>
                  </a:solidFill>
                </a:rPr>
                <a:t>as Master Student</a:t>
              </a:r>
            </a:p>
          </p:txBody>
        </p:sp>
        <p:sp>
          <p:nvSpPr>
            <p:cNvPr id="17425" name="Rectangle 16"/>
            <p:cNvSpPr>
              <a:spLocks noChangeArrowheads="1"/>
            </p:cNvSpPr>
            <p:nvPr/>
          </p:nvSpPr>
          <p:spPr bwMode="auto">
            <a:xfrm>
              <a:off x="5638800" y="5486400"/>
              <a:ext cx="7620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26" name="Text Box 21"/>
            <p:cNvSpPr txBox="1">
              <a:spLocks noChangeArrowheads="1"/>
            </p:cNvSpPr>
            <p:nvPr/>
          </p:nvSpPr>
          <p:spPr bwMode="auto">
            <a:xfrm>
              <a:off x="4724400" y="5562600"/>
              <a:ext cx="170439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 III     IV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276361" y="5635787"/>
              <a:ext cx="1447661" cy="3080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</a:rPr>
                <a:t>UCS : 15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114481" y="5943817"/>
              <a:ext cx="3428671" cy="8923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Students : GPA ≥ 3.25; TOEFL ≥ 500, </a:t>
              </a:r>
            </a:p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Unit Credits Semester (25 </a:t>
              </a:r>
              <a:r>
                <a:rPr lang="en-US" sz="1400" b="1" dirty="0" err="1">
                  <a:solidFill>
                    <a:srgbClr val="FF0000"/>
                  </a:solidFill>
                </a:rPr>
                <a:t>ucs</a:t>
              </a:r>
              <a:r>
                <a:rPr lang="en-US" sz="1400" b="1" dirty="0">
                  <a:solidFill>
                    <a:srgbClr val="FF0000"/>
                  </a:solidFill>
                </a:rPr>
                <a:t>) :</a:t>
              </a:r>
            </a:p>
            <a:p>
              <a:pPr eaLnBrk="0" hangingPunct="0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</a:rPr>
                <a:t>           </a:t>
              </a:r>
              <a:r>
                <a:rPr lang="en-US" sz="1400" b="1" dirty="0">
                  <a:solidFill>
                    <a:srgbClr val="0000FF"/>
                  </a:solidFill>
                </a:rPr>
                <a:t>III : 12 </a:t>
              </a:r>
              <a:r>
                <a:rPr lang="en-US" sz="1400" b="1" dirty="0" err="1">
                  <a:solidFill>
                    <a:srgbClr val="0000FF"/>
                  </a:solidFill>
                </a:rPr>
                <a:t>ucs</a:t>
              </a:r>
              <a:r>
                <a:rPr lang="en-US" sz="1400" b="1" dirty="0">
                  <a:solidFill>
                    <a:srgbClr val="0000FF"/>
                  </a:solidFill>
                </a:rPr>
                <a:t>; IV : 13 </a:t>
              </a:r>
              <a:r>
                <a:rPr lang="en-US" sz="1400" b="1" dirty="0" err="1">
                  <a:solidFill>
                    <a:srgbClr val="0000FF"/>
                  </a:solidFill>
                </a:rPr>
                <a:t>ucs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"/>
          <p:cNvSpPr>
            <a:spLocks noChangeArrowheads="1"/>
          </p:cNvSpPr>
          <p:nvPr/>
        </p:nvSpPr>
        <p:spPr bwMode="auto">
          <a:xfrm>
            <a:off x="4038600" y="3271837"/>
            <a:ext cx="838200" cy="533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524000" y="511174"/>
            <a:ext cx="5784850" cy="10080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FAST TRACK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PROGRAM + DD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Bachelor-Master Program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1755775"/>
            <a:ext cx="7848600" cy="2049463"/>
            <a:chOff x="957" y="1925"/>
            <a:chExt cx="4944" cy="1291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2493" y="1925"/>
              <a:ext cx="1440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1400" b="1" dirty="0">
                  <a:solidFill>
                    <a:srgbClr val="0000FF"/>
                  </a:solidFill>
                </a:rPr>
                <a:t>Students : GPA ≥ 3,0</a:t>
              </a:r>
            </a:p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0000FF"/>
                  </a:solidFill>
                </a:rPr>
                <a:t> TOEFL ≥ 500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957" y="2734"/>
              <a:ext cx="196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0000FF"/>
                  </a:solidFill>
                </a:rPr>
                <a:t>Bachelor  (S1) Undergraduate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8468" name="Rectangle 14"/>
            <p:cNvSpPr>
              <a:spLocks noChangeArrowheads="1"/>
            </p:cNvSpPr>
            <p:nvPr/>
          </p:nvSpPr>
          <p:spPr bwMode="auto">
            <a:xfrm>
              <a:off x="1166" y="2400"/>
              <a:ext cx="52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69" name="Rectangle 15" descr="Light upward diagonal"/>
            <p:cNvSpPr>
              <a:spLocks noChangeArrowheads="1"/>
            </p:cNvSpPr>
            <p:nvPr/>
          </p:nvSpPr>
          <p:spPr bwMode="auto">
            <a:xfrm>
              <a:off x="1694" y="2400"/>
              <a:ext cx="528" cy="336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70" name="Rectangle 17"/>
            <p:cNvSpPr>
              <a:spLocks noChangeArrowheads="1"/>
            </p:cNvSpPr>
            <p:nvPr/>
          </p:nvSpPr>
          <p:spPr bwMode="auto">
            <a:xfrm>
              <a:off x="2222" y="2400"/>
              <a:ext cx="52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71" name="Rectangle 18"/>
            <p:cNvSpPr>
              <a:spLocks noChangeArrowheads="1"/>
            </p:cNvSpPr>
            <p:nvPr/>
          </p:nvSpPr>
          <p:spPr bwMode="auto">
            <a:xfrm>
              <a:off x="2750" y="2400"/>
              <a:ext cx="994" cy="33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72" name="Text Box 19"/>
            <p:cNvSpPr txBox="1">
              <a:spLocks noChangeArrowheads="1"/>
            </p:cNvSpPr>
            <p:nvPr/>
          </p:nvSpPr>
          <p:spPr bwMode="auto">
            <a:xfrm>
              <a:off x="1293" y="2448"/>
              <a:ext cx="206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1        2          3         4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73" name="Rectangle 20"/>
            <p:cNvSpPr>
              <a:spLocks noChangeArrowheads="1"/>
            </p:cNvSpPr>
            <p:nvPr/>
          </p:nvSpPr>
          <p:spPr bwMode="auto">
            <a:xfrm>
              <a:off x="2750" y="2880"/>
              <a:ext cx="518" cy="33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74" name="Text Box 22"/>
            <p:cNvSpPr txBox="1">
              <a:spLocks noChangeArrowheads="1"/>
            </p:cNvSpPr>
            <p:nvPr/>
          </p:nvSpPr>
          <p:spPr bwMode="auto">
            <a:xfrm>
              <a:off x="3950" y="2448"/>
              <a:ext cx="195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Status : stil  S1/Bachelor Students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Unit Credits Semester : 144-150 </a:t>
              </a:r>
            </a:p>
          </p:txBody>
        </p:sp>
        <p:sp>
          <p:nvSpPr>
            <p:cNvPr id="18475" name="Text Box 21"/>
            <p:cNvSpPr txBox="1">
              <a:spLocks noChangeArrowheads="1"/>
            </p:cNvSpPr>
            <p:nvPr/>
          </p:nvSpPr>
          <p:spPr bwMode="auto">
            <a:xfrm>
              <a:off x="2740" y="2928"/>
              <a:ext cx="97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   I  II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57400" y="3957637"/>
            <a:ext cx="266700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100" b="1" dirty="0">
                <a:solidFill>
                  <a:srgbClr val="C00000"/>
                </a:solidFill>
              </a:rPr>
              <a:t>Students : GPA ≥ 3,5; TOEFL ≥ 500, </a:t>
            </a:r>
          </a:p>
          <a:p>
            <a:pPr algn="r" eaLnBrk="0" hangingPunct="0">
              <a:defRPr/>
            </a:pPr>
            <a:r>
              <a:rPr lang="en-US" sz="1100" b="1" dirty="0">
                <a:solidFill>
                  <a:srgbClr val="C00000"/>
                </a:solidFill>
              </a:rPr>
              <a:t>Unit Credits Semester (12-15 </a:t>
            </a:r>
            <a:r>
              <a:rPr lang="en-US" sz="1100" b="1" dirty="0" err="1">
                <a:solidFill>
                  <a:srgbClr val="C00000"/>
                </a:solidFill>
              </a:rPr>
              <a:t>ucs</a:t>
            </a:r>
            <a:r>
              <a:rPr lang="en-US" sz="1100" b="1" dirty="0">
                <a:solidFill>
                  <a:srgbClr val="C00000"/>
                </a:solidFill>
              </a:rPr>
              <a:t>) :</a:t>
            </a:r>
          </a:p>
          <a:p>
            <a:pPr algn="r" eaLnBrk="0" hangingPunct="0">
              <a:defRPr/>
            </a:pPr>
            <a:r>
              <a:rPr lang="en-US" sz="1100" b="1" dirty="0">
                <a:solidFill>
                  <a:srgbClr val="C00000"/>
                </a:solidFill>
              </a:rPr>
              <a:t>                  I : 6-7 </a:t>
            </a:r>
            <a:r>
              <a:rPr lang="en-US" sz="1100" b="1" dirty="0" err="1">
                <a:solidFill>
                  <a:srgbClr val="C00000"/>
                </a:solidFill>
              </a:rPr>
              <a:t>ucs</a:t>
            </a:r>
            <a:r>
              <a:rPr lang="en-US" sz="1100" b="1" dirty="0">
                <a:solidFill>
                  <a:srgbClr val="C00000"/>
                </a:solidFill>
              </a:rPr>
              <a:t>; II : 6-8 </a:t>
            </a:r>
            <a:r>
              <a:rPr lang="en-US" sz="1100" b="1" dirty="0" err="1">
                <a:solidFill>
                  <a:srgbClr val="C00000"/>
                </a:solidFill>
              </a:rPr>
              <a:t>ucs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629090"/>
            <a:ext cx="3886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80"/>
                </a:solidFill>
              </a:rPr>
              <a:t>Master Program (S2) UNPAD </a:t>
            </a:r>
            <a:r>
              <a:rPr lang="en-US" sz="10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en-US" sz="1000" b="1" dirty="0">
                <a:solidFill>
                  <a:srgbClr val="000080"/>
                </a:solidFill>
              </a:rPr>
              <a:t> Studies Program</a:t>
            </a:r>
            <a:endParaRPr lang="id-ID" sz="1000" b="1" dirty="0">
              <a:solidFill>
                <a:srgbClr val="000080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048000" y="3576637"/>
            <a:ext cx="2819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Sept             April       August            April</a:t>
            </a:r>
          </a:p>
        </p:txBody>
      </p:sp>
      <p:sp>
        <p:nvSpPr>
          <p:cNvPr id="18440" name="Rectangle 30"/>
          <p:cNvSpPr>
            <a:spLocks noChangeArrowheads="1"/>
          </p:cNvSpPr>
          <p:nvPr/>
        </p:nvSpPr>
        <p:spPr bwMode="auto">
          <a:xfrm flipH="1">
            <a:off x="4800600" y="2282825"/>
            <a:ext cx="609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00080"/>
                </a:solidFill>
              </a:rPr>
              <a:t>}</a:t>
            </a: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762000" y="1747837"/>
            <a:ext cx="228600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(S1 ) Biology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(S1) Agriculture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(S1) Animal Husbandry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429000" y="3040062"/>
            <a:ext cx="14478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First Year (S2)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4876800" y="3271837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953000" y="3967162"/>
            <a:ext cx="2743200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FF0000"/>
                </a:solidFill>
              </a:rPr>
              <a:t>Students : GPA ≥ 3.25; TOEFL ≥ 500, 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FF0000"/>
                </a:solidFill>
              </a:rPr>
              <a:t>Unit Credits Semester (25 </a:t>
            </a:r>
            <a:r>
              <a:rPr lang="en-US" sz="1100" b="1" dirty="0" err="1">
                <a:solidFill>
                  <a:srgbClr val="FF0000"/>
                </a:solidFill>
              </a:rPr>
              <a:t>ucs</a:t>
            </a:r>
            <a:r>
              <a:rPr lang="en-US" sz="1100" b="1" dirty="0">
                <a:solidFill>
                  <a:srgbClr val="FF0000"/>
                </a:solidFill>
              </a:rPr>
              <a:t>) :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</a:rPr>
              <a:t>III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: 12 </a:t>
            </a:r>
            <a:r>
              <a:rPr lang="en-US" sz="1100" b="1" dirty="0" err="1">
                <a:solidFill>
                  <a:schemeClr val="accent5">
                    <a:lumMod val="50000"/>
                  </a:schemeClr>
                </a:solidFill>
              </a:rPr>
              <a:t>ucs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1100" b="1" dirty="0">
                <a:solidFill>
                  <a:srgbClr val="000000"/>
                </a:solidFill>
              </a:rPr>
              <a:t>IV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: 13 </a:t>
            </a:r>
            <a:r>
              <a:rPr lang="en-US" sz="1100" b="1" dirty="0" err="1">
                <a:solidFill>
                  <a:schemeClr val="accent5">
                    <a:lumMod val="50000"/>
                  </a:schemeClr>
                </a:solidFill>
              </a:rPr>
              <a:t>ucs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5638800" y="3271837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6477000" y="3271837"/>
            <a:ext cx="216535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425BFF"/>
                </a:solidFill>
              </a:rPr>
              <a:t>Unit Credits Semester :</a:t>
            </a:r>
          </a:p>
          <a:p>
            <a:pPr algn="ctr" eaLnBrk="0" hangingPunct="0"/>
            <a:r>
              <a:rPr lang="en-US" sz="1400" b="1">
                <a:solidFill>
                  <a:srgbClr val="425BFF"/>
                </a:solidFill>
              </a:rPr>
              <a:t>40 ucs (UNPAD) </a:t>
            </a:r>
          </a:p>
          <a:p>
            <a:pPr algn="ctr" eaLnBrk="0" hangingPunct="0"/>
            <a:r>
              <a:rPr lang="en-US" sz="1400" b="1">
                <a:solidFill>
                  <a:srgbClr val="425BFF"/>
                </a:solidFill>
              </a:rPr>
              <a:t>as Master Student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4724400" y="3348037"/>
            <a:ext cx="1704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 III     IV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876800" y="5253037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49" name="Rectangle 20"/>
          <p:cNvSpPr>
            <a:spLocks noChangeArrowheads="1"/>
          </p:cNvSpPr>
          <p:nvPr/>
        </p:nvSpPr>
        <p:spPr bwMode="auto">
          <a:xfrm>
            <a:off x="4038600" y="5253037"/>
            <a:ext cx="822325" cy="533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3276600" y="5253037"/>
            <a:ext cx="822325" cy="533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2971800" y="5324475"/>
            <a:ext cx="21336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   </a:t>
            </a:r>
            <a:r>
              <a:rPr lang="en-US" sz="1400" b="1">
                <a:solidFill>
                  <a:srgbClr val="000000"/>
                </a:solidFill>
              </a:rPr>
              <a:t>S1 by UNPAD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6400800" y="5634037"/>
            <a:ext cx="7620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4" name="Rectangle 16"/>
          <p:cNvSpPr>
            <a:spLocks noChangeArrowheads="1"/>
          </p:cNvSpPr>
          <p:nvPr/>
        </p:nvSpPr>
        <p:spPr bwMode="auto">
          <a:xfrm>
            <a:off x="5638800" y="5253037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5" name="Text Box 21"/>
          <p:cNvSpPr txBox="1">
            <a:spLocks noChangeArrowheads="1"/>
          </p:cNvSpPr>
          <p:nvPr/>
        </p:nvSpPr>
        <p:spPr bwMode="auto">
          <a:xfrm>
            <a:off x="4648200" y="5024437"/>
            <a:ext cx="190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S2 by ESP UNPAD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56" name="Text Box 21"/>
          <p:cNvSpPr txBox="1">
            <a:spLocks noChangeArrowheads="1"/>
          </p:cNvSpPr>
          <p:nvPr/>
        </p:nvSpPr>
        <p:spPr bwMode="auto">
          <a:xfrm>
            <a:off x="4876800" y="5329237"/>
            <a:ext cx="838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III    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457" name="Rectangle 16"/>
          <p:cNvSpPr>
            <a:spLocks noChangeArrowheads="1"/>
          </p:cNvSpPr>
          <p:nvPr/>
        </p:nvSpPr>
        <p:spPr bwMode="auto">
          <a:xfrm>
            <a:off x="5638800" y="5634037"/>
            <a:ext cx="7620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8" name="Text Box 21"/>
          <p:cNvSpPr txBox="1">
            <a:spLocks noChangeArrowheads="1"/>
          </p:cNvSpPr>
          <p:nvPr/>
        </p:nvSpPr>
        <p:spPr bwMode="auto">
          <a:xfrm>
            <a:off x="5410200" y="5557837"/>
            <a:ext cx="18573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 IV     V  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459" name="Text Box 21"/>
          <p:cNvSpPr txBox="1">
            <a:spLocks noChangeArrowheads="1"/>
          </p:cNvSpPr>
          <p:nvPr/>
        </p:nvSpPr>
        <p:spPr bwMode="auto">
          <a:xfrm>
            <a:off x="5562600" y="5891212"/>
            <a:ext cx="1752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S2 by Mie Uni Japan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3048000" y="5557837"/>
            <a:ext cx="28194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Sept             April       August            April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rgbClr val="000000"/>
                </a:solidFill>
              </a:rPr>
              <a:t>All activities are done at UNPAD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4953000" y="5938837"/>
            <a:ext cx="2819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April                          March  </a:t>
            </a:r>
          </a:p>
        </p:txBody>
      </p:sp>
      <p:sp>
        <p:nvSpPr>
          <p:cNvPr id="18463" name="Text Box 21"/>
          <p:cNvSpPr txBox="1">
            <a:spLocks noChangeArrowheads="1"/>
          </p:cNvSpPr>
          <p:nvPr/>
        </p:nvSpPr>
        <p:spPr bwMode="auto">
          <a:xfrm>
            <a:off x="5638800" y="5253037"/>
            <a:ext cx="68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 IV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5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366713" y="228600"/>
            <a:ext cx="8777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Program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Pedidikan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S1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Kelas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Khusus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Internasional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FT UI-Australia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1676400"/>
            <a:ext cx="8458200" cy="5181600"/>
            <a:chOff x="912" y="2352"/>
            <a:chExt cx="4200" cy="1392"/>
          </a:xfrm>
        </p:grpSpPr>
        <p:sp>
          <p:nvSpPr>
            <p:cNvPr id="39942" name="Rectangle 2"/>
            <p:cNvSpPr>
              <a:spLocks noChangeArrowheads="1"/>
            </p:cNvSpPr>
            <p:nvPr/>
          </p:nvSpPr>
          <p:spPr bwMode="auto">
            <a:xfrm>
              <a:off x="912" y="2400"/>
              <a:ext cx="4176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Rectangle 3"/>
            <p:cNvSpPr>
              <a:spLocks noChangeArrowheads="1"/>
            </p:cNvSpPr>
            <p:nvPr/>
          </p:nvSpPr>
          <p:spPr bwMode="auto">
            <a:xfrm>
              <a:off x="912" y="2736"/>
              <a:ext cx="4176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Rectangle 4"/>
            <p:cNvSpPr>
              <a:spLocks noChangeArrowheads="1"/>
            </p:cNvSpPr>
            <p:nvPr/>
          </p:nvSpPr>
          <p:spPr bwMode="auto">
            <a:xfrm>
              <a:off x="912" y="3072"/>
              <a:ext cx="4176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9945" name="Rectangle 5"/>
            <p:cNvSpPr>
              <a:spLocks noChangeArrowheads="1"/>
            </p:cNvSpPr>
            <p:nvPr/>
          </p:nvSpPr>
          <p:spPr bwMode="auto">
            <a:xfrm>
              <a:off x="912" y="3408"/>
              <a:ext cx="4176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Rectangle 6"/>
            <p:cNvSpPr>
              <a:spLocks noChangeArrowheads="1"/>
            </p:cNvSpPr>
            <p:nvPr/>
          </p:nvSpPr>
          <p:spPr bwMode="auto">
            <a:xfrm>
              <a:off x="912" y="3408"/>
              <a:ext cx="192" cy="288"/>
            </a:xfrm>
            <a:prstGeom prst="rect">
              <a:avLst/>
            </a:prstGeom>
            <a:noFill/>
            <a:ln w="12700">
              <a:solidFill>
                <a:srgbClr val="FF9933"/>
              </a:solidFill>
              <a:miter lim="800000"/>
              <a:headEnd/>
              <a:tailEnd/>
            </a:ln>
            <a:effectLst>
              <a:prstShdw prst="shdw17" dist="17961" dir="2700000">
                <a:srgbClr val="995C1F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947" name="Rectangle 7"/>
            <p:cNvSpPr>
              <a:spLocks noChangeArrowheads="1"/>
            </p:cNvSpPr>
            <p:nvPr/>
          </p:nvSpPr>
          <p:spPr bwMode="auto">
            <a:xfrm>
              <a:off x="912" y="3072"/>
              <a:ext cx="192" cy="288"/>
            </a:xfrm>
            <a:prstGeom prst="rect">
              <a:avLst/>
            </a:prstGeom>
            <a:noFill/>
            <a:ln w="12700">
              <a:solidFill>
                <a:srgbClr val="FF9933"/>
              </a:solidFill>
              <a:miter lim="800000"/>
              <a:headEnd/>
              <a:tailEnd/>
            </a:ln>
            <a:effectLst>
              <a:prstShdw prst="shdw17" dist="17961" dir="2700000">
                <a:srgbClr val="995C1F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948" name="Rectangle 8"/>
            <p:cNvSpPr>
              <a:spLocks noChangeArrowheads="1"/>
            </p:cNvSpPr>
            <p:nvPr/>
          </p:nvSpPr>
          <p:spPr bwMode="auto">
            <a:xfrm>
              <a:off x="912" y="2736"/>
              <a:ext cx="192" cy="288"/>
            </a:xfrm>
            <a:prstGeom prst="rect">
              <a:avLst/>
            </a:prstGeom>
            <a:noFill/>
            <a:ln w="12700">
              <a:solidFill>
                <a:srgbClr val="FF9933"/>
              </a:solidFill>
              <a:miter lim="800000"/>
              <a:headEnd/>
              <a:tailEnd/>
            </a:ln>
            <a:effectLst>
              <a:prstShdw prst="shdw17" dist="17961" dir="2700000">
                <a:srgbClr val="995C1F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949" name="Rectangle 9"/>
            <p:cNvSpPr>
              <a:spLocks noChangeArrowheads="1"/>
            </p:cNvSpPr>
            <p:nvPr/>
          </p:nvSpPr>
          <p:spPr bwMode="auto">
            <a:xfrm>
              <a:off x="912" y="2400"/>
              <a:ext cx="192" cy="288"/>
            </a:xfrm>
            <a:prstGeom prst="rect">
              <a:avLst/>
            </a:prstGeom>
            <a:noFill/>
            <a:ln w="12700">
              <a:solidFill>
                <a:srgbClr val="FF9933"/>
              </a:solidFill>
              <a:miter lim="800000"/>
              <a:headEnd/>
              <a:tailEnd/>
            </a:ln>
            <a:effectLst>
              <a:prstShdw prst="shdw17" dist="17961" dir="2700000">
                <a:srgbClr val="995C1F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96" y="2352"/>
              <a:ext cx="2976" cy="1392"/>
              <a:chOff x="1296" y="2352"/>
              <a:chExt cx="2976" cy="1392"/>
            </a:xfrm>
          </p:grpSpPr>
          <p:sp>
            <p:nvSpPr>
              <p:cNvPr id="491531" name="Rectangle 11"/>
              <p:cNvSpPr>
                <a:spLocks noChangeArrowheads="1"/>
              </p:cNvSpPr>
              <p:nvPr/>
            </p:nvSpPr>
            <p:spPr bwMode="auto">
              <a:xfrm>
                <a:off x="1491" y="3072"/>
                <a:ext cx="1773" cy="62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Mata Ajaran Umum</a:t>
                </a:r>
              </a:p>
              <a:p>
                <a:pPr algn="ctr">
                  <a:defRPr/>
                </a:pPr>
                <a:r>
                  <a: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Mata Ajaran Dasar Keahlian</a:t>
                </a:r>
              </a:p>
              <a:p>
                <a:pPr algn="ctr">
                  <a:defRPr/>
                </a:pPr>
                <a:r>
                  <a: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(FTUI)</a:t>
                </a:r>
              </a:p>
            </p:txBody>
          </p:sp>
          <p:sp>
            <p:nvSpPr>
              <p:cNvPr id="491532" name="Rectangle 12"/>
              <p:cNvSpPr>
                <a:spLocks noChangeArrowheads="1"/>
              </p:cNvSpPr>
              <p:nvPr/>
            </p:nvSpPr>
            <p:spPr bwMode="auto">
              <a:xfrm rot="-5400000">
                <a:off x="2088" y="1560"/>
                <a:ext cx="1392" cy="2976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latin typeface="Tahoma" charset="0"/>
                  </a:rPr>
                  <a:t>I n t e r n a s </a:t>
                </a:r>
                <a:r>
                  <a:rPr lang="en-US" sz="1600" b="1" dirty="0" err="1">
                    <a:solidFill>
                      <a:srgbClr val="0000FF"/>
                    </a:solidFill>
                    <a:latin typeface="Tahoma" charset="0"/>
                  </a:rPr>
                  <a:t>i</a:t>
                </a:r>
                <a:r>
                  <a:rPr lang="en-US" sz="1600" b="1" dirty="0">
                    <a:solidFill>
                      <a:srgbClr val="0000FF"/>
                    </a:solidFill>
                    <a:latin typeface="Tahoma" charset="0"/>
                  </a:rPr>
                  <a:t> o n a l</a:t>
                </a:r>
              </a:p>
            </p:txBody>
          </p:sp>
        </p:grpSp>
        <p:sp>
          <p:nvSpPr>
            <p:cNvPr id="491533" name="Rectangle 13"/>
            <p:cNvSpPr>
              <a:spLocks noChangeArrowheads="1"/>
            </p:cNvSpPr>
            <p:nvPr/>
          </p:nvSpPr>
          <p:spPr bwMode="auto">
            <a:xfrm rot="-5400000">
              <a:off x="4332" y="2916"/>
              <a:ext cx="1296" cy="26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rgbClr val="0000FF"/>
                  </a:solidFill>
                </a:rPr>
                <a:t>S 1</a:t>
              </a:r>
            </a:p>
          </p:txBody>
        </p:sp>
        <p:sp>
          <p:nvSpPr>
            <p:cNvPr id="491535" name="Rectangle 15"/>
            <p:cNvSpPr>
              <a:spLocks noChangeArrowheads="1"/>
            </p:cNvSpPr>
            <p:nvPr/>
          </p:nvSpPr>
          <p:spPr bwMode="auto">
            <a:xfrm>
              <a:off x="1488" y="2400"/>
              <a:ext cx="1776" cy="62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Mata Ajaran Keahlian</a:t>
              </a:r>
            </a:p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(Monash/QUT)</a:t>
              </a:r>
            </a:p>
          </p:txBody>
        </p:sp>
      </p:grp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7391400" y="1828800"/>
            <a:ext cx="533400" cy="1143000"/>
          </a:xfrm>
          <a:prstGeom prst="rect">
            <a:avLst/>
          </a:prstGeo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7391400" y="3124200"/>
            <a:ext cx="533400" cy="35814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rebuchet MS" pitchFamily="34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FAST TRACK DOUBLE DEGREE PROGRAM  </a:t>
            </a:r>
            <a:r>
              <a:rPr lang="en-US" sz="3600" b="1" dirty="0" smtClean="0">
                <a:latin typeface="Arial Narrow" pitchFamily="34" charset="0"/>
              </a:rPr>
              <a:t/>
            </a:r>
            <a:br>
              <a:rPr lang="en-US" sz="3600" b="1" dirty="0" smtClean="0">
                <a:latin typeface="Arial Narrow" pitchFamily="34" charset="0"/>
              </a:rPr>
            </a:b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8" name="Alternate Process 7"/>
          <p:cNvSpPr>
            <a:spLocks noChangeArrowheads="1"/>
          </p:cNvSpPr>
          <p:nvPr/>
        </p:nvSpPr>
        <p:spPr bwMode="auto">
          <a:xfrm>
            <a:off x="228600" y="6400800"/>
            <a:ext cx="2362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3366FF">
                    <a:lumMod val="75000"/>
                  </a:srgbClr>
                </a:solidFill>
                <a:latin typeface="Arial"/>
              </a:rPr>
              <a:t>First Year      (1)</a:t>
            </a:r>
          </a:p>
        </p:txBody>
      </p:sp>
      <p:sp>
        <p:nvSpPr>
          <p:cNvPr id="9" name="Alternate Process 8"/>
          <p:cNvSpPr>
            <a:spLocks noChangeArrowheads="1"/>
          </p:cNvSpPr>
          <p:nvPr/>
        </p:nvSpPr>
        <p:spPr bwMode="auto">
          <a:xfrm>
            <a:off x="228600" y="5867400"/>
            <a:ext cx="2362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3366FF">
                    <a:lumMod val="75000"/>
                  </a:srgbClr>
                </a:solidFill>
                <a:latin typeface="Arial"/>
              </a:rPr>
              <a:t>Second Year (2)</a:t>
            </a:r>
          </a:p>
        </p:txBody>
      </p:sp>
      <p:sp>
        <p:nvSpPr>
          <p:cNvPr id="10" name="Alternate Process 9"/>
          <p:cNvSpPr>
            <a:spLocks noChangeArrowheads="1"/>
          </p:cNvSpPr>
          <p:nvPr/>
        </p:nvSpPr>
        <p:spPr bwMode="auto">
          <a:xfrm>
            <a:off x="228600" y="5334000"/>
            <a:ext cx="2362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3366FF">
                    <a:lumMod val="75000"/>
                  </a:srgbClr>
                </a:solidFill>
                <a:latin typeface="Arial"/>
              </a:rPr>
              <a:t>Third Year     (3)</a:t>
            </a:r>
          </a:p>
        </p:txBody>
      </p:sp>
      <p:sp>
        <p:nvSpPr>
          <p:cNvPr id="11" name="Alternate Process 10"/>
          <p:cNvSpPr>
            <a:spLocks noChangeArrowheads="1"/>
          </p:cNvSpPr>
          <p:nvPr/>
        </p:nvSpPr>
        <p:spPr bwMode="auto">
          <a:xfrm>
            <a:off x="228600" y="4572000"/>
            <a:ext cx="2362200" cy="381000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Forth Year    (4)</a:t>
            </a:r>
          </a:p>
        </p:txBody>
      </p:sp>
      <p:sp>
        <p:nvSpPr>
          <p:cNvPr id="13" name="Alternate Process 12"/>
          <p:cNvSpPr>
            <a:spLocks noChangeArrowheads="1"/>
          </p:cNvSpPr>
          <p:nvPr/>
        </p:nvSpPr>
        <p:spPr bwMode="auto">
          <a:xfrm>
            <a:off x="3276600" y="4572000"/>
            <a:ext cx="2286000" cy="381000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Master 1</a:t>
            </a:r>
            <a:r>
              <a:rPr lang="en-US" sz="1800" b="1" baseline="30000" dirty="0">
                <a:solidFill>
                  <a:srgbClr val="FF0000"/>
                </a:solidFill>
                <a:latin typeface="Arial"/>
              </a:rPr>
              <a:t>st</a:t>
            </a:r>
            <a:r>
              <a:rPr lang="en-US" sz="1800" b="1" dirty="0">
                <a:solidFill>
                  <a:srgbClr val="FF0000"/>
                </a:solidFill>
                <a:latin typeface="Arial"/>
              </a:rPr>
              <a:t> Year </a:t>
            </a:r>
          </a:p>
        </p:txBody>
      </p:sp>
      <p:sp>
        <p:nvSpPr>
          <p:cNvPr id="14" name="Alternate Process 13"/>
          <p:cNvSpPr>
            <a:spLocks noChangeArrowheads="1"/>
          </p:cNvSpPr>
          <p:nvPr/>
        </p:nvSpPr>
        <p:spPr bwMode="auto">
          <a:xfrm>
            <a:off x="3276600" y="3810000"/>
            <a:ext cx="2286000" cy="381000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Master 2</a:t>
            </a:r>
            <a:r>
              <a:rPr lang="en-US" sz="1800" b="1" baseline="30000" dirty="0">
                <a:solidFill>
                  <a:srgbClr val="FF0000"/>
                </a:solidFill>
                <a:latin typeface="Arial"/>
              </a:rPr>
              <a:t>nd</a:t>
            </a:r>
            <a:r>
              <a:rPr lang="en-US" sz="1800" b="1" dirty="0">
                <a:solidFill>
                  <a:srgbClr val="FF0000"/>
                </a:solidFill>
                <a:latin typeface="Arial"/>
              </a:rPr>
              <a:t> Year </a:t>
            </a:r>
          </a:p>
        </p:txBody>
      </p:sp>
      <p:sp>
        <p:nvSpPr>
          <p:cNvPr id="15" name="Alternate Process 14"/>
          <p:cNvSpPr>
            <a:spLocks noChangeArrowheads="1"/>
          </p:cNvSpPr>
          <p:nvPr/>
        </p:nvSpPr>
        <p:spPr bwMode="auto">
          <a:xfrm>
            <a:off x="1752600" y="3124200"/>
            <a:ext cx="1600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6 months </a:t>
            </a:r>
          </a:p>
        </p:txBody>
      </p:sp>
      <p:sp>
        <p:nvSpPr>
          <p:cNvPr id="17" name="Right Brace 16"/>
          <p:cNvSpPr>
            <a:spLocks/>
          </p:cNvSpPr>
          <p:nvPr/>
        </p:nvSpPr>
        <p:spPr bwMode="auto">
          <a:xfrm>
            <a:off x="2743200" y="4724400"/>
            <a:ext cx="533400" cy="2057400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63" name="TextBox 17"/>
          <p:cNvSpPr txBox="1">
            <a:spLocks noChangeArrowheads="1"/>
          </p:cNvSpPr>
          <p:nvPr/>
        </p:nvSpPr>
        <p:spPr bwMode="auto">
          <a:xfrm>
            <a:off x="3414370" y="5410200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Undergraduate level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HONOURS PROGRAM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0" y="4418013"/>
            <a:ext cx="5638800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0" y="5103813"/>
            <a:ext cx="5715000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31" name="Right Brace 30"/>
          <p:cNvSpPr>
            <a:spLocks/>
          </p:cNvSpPr>
          <p:nvPr/>
        </p:nvSpPr>
        <p:spPr bwMode="auto">
          <a:xfrm>
            <a:off x="5715000" y="3886200"/>
            <a:ext cx="457200" cy="1219200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67" name="TextBox 22"/>
          <p:cNvSpPr txBox="1">
            <a:spLocks noChangeArrowheads="1"/>
          </p:cNvSpPr>
          <p:nvPr/>
        </p:nvSpPr>
        <p:spPr bwMode="auto">
          <a:xfrm>
            <a:off x="6400800" y="3952875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Master Level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Double Degree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ITB-Kanazawa </a:t>
            </a:r>
            <a:r>
              <a:rPr lang="en-US" sz="1800" b="1" dirty="0" err="1" smtClean="0">
                <a:solidFill>
                  <a:srgbClr val="FF0000"/>
                </a:solidFill>
              </a:rPr>
              <a:t>Uni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35" name="Alternate Process 14"/>
          <p:cNvSpPr>
            <a:spLocks noChangeArrowheads="1"/>
          </p:cNvSpPr>
          <p:nvPr/>
        </p:nvSpPr>
        <p:spPr bwMode="auto">
          <a:xfrm>
            <a:off x="2286000" y="2514600"/>
            <a:ext cx="17526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6 months</a:t>
            </a:r>
          </a:p>
        </p:txBody>
      </p:sp>
      <p:sp>
        <p:nvSpPr>
          <p:cNvPr id="36" name="Alternate Process 14"/>
          <p:cNvSpPr>
            <a:spLocks noChangeArrowheads="1"/>
          </p:cNvSpPr>
          <p:nvPr/>
        </p:nvSpPr>
        <p:spPr bwMode="auto">
          <a:xfrm>
            <a:off x="2895600" y="1828800"/>
            <a:ext cx="21336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1 year/12 months</a:t>
            </a:r>
          </a:p>
        </p:txBody>
      </p:sp>
      <p:sp>
        <p:nvSpPr>
          <p:cNvPr id="37" name="Alternate Process 14"/>
          <p:cNvSpPr>
            <a:spLocks noChangeArrowheads="1"/>
          </p:cNvSpPr>
          <p:nvPr/>
        </p:nvSpPr>
        <p:spPr bwMode="auto">
          <a:xfrm>
            <a:off x="3810000" y="1371600"/>
            <a:ext cx="21336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1 year/12 months</a:t>
            </a:r>
          </a:p>
        </p:txBody>
      </p:sp>
      <p:sp>
        <p:nvSpPr>
          <p:cNvPr id="38" name="Alternate Process 14"/>
          <p:cNvSpPr>
            <a:spLocks noChangeArrowheads="1"/>
          </p:cNvSpPr>
          <p:nvPr/>
        </p:nvSpPr>
        <p:spPr bwMode="auto">
          <a:xfrm>
            <a:off x="5029200" y="914400"/>
            <a:ext cx="18288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6 months</a:t>
            </a:r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>
            <a:off x="990600" y="1066800"/>
            <a:ext cx="381000" cy="38862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73" name="TextBox 22"/>
          <p:cNvSpPr txBox="1">
            <a:spLocks noChangeArrowheads="1"/>
          </p:cNvSpPr>
          <p:nvPr/>
        </p:nvSpPr>
        <p:spPr bwMode="auto">
          <a:xfrm>
            <a:off x="0" y="1447800"/>
            <a:ext cx="137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Doctor Level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2011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(B </a:t>
            </a:r>
            <a:r>
              <a:rPr lang="en-US" sz="1800" b="1" dirty="0" err="1" smtClean="0">
                <a:solidFill>
                  <a:srgbClr val="FF0000"/>
                </a:solidFill>
              </a:rPr>
              <a:t>Ulung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9174" name="TextBox 17"/>
          <p:cNvSpPr txBox="1">
            <a:spLocks noChangeArrowheads="1"/>
          </p:cNvSpPr>
          <p:nvPr/>
        </p:nvSpPr>
        <p:spPr bwMode="auto">
          <a:xfrm>
            <a:off x="4114800" y="3124200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ITB</a:t>
            </a:r>
          </a:p>
        </p:txBody>
      </p:sp>
      <p:sp>
        <p:nvSpPr>
          <p:cNvPr id="49175" name="TextBox 17"/>
          <p:cNvSpPr txBox="1">
            <a:spLocks noChangeArrowheads="1"/>
          </p:cNvSpPr>
          <p:nvPr/>
        </p:nvSpPr>
        <p:spPr bwMode="auto">
          <a:xfrm>
            <a:off x="4572000" y="2514600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Kanazawa </a:t>
            </a:r>
            <a:r>
              <a:rPr lang="en-US" sz="1800" dirty="0" err="1" smtClean="0">
                <a:solidFill>
                  <a:srgbClr val="0000FF"/>
                </a:solidFill>
              </a:rPr>
              <a:t>Uni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49176" name="TextBox 17"/>
          <p:cNvSpPr txBox="1">
            <a:spLocks noChangeArrowheads="1"/>
          </p:cNvSpPr>
          <p:nvPr/>
        </p:nvSpPr>
        <p:spPr bwMode="auto">
          <a:xfrm>
            <a:off x="6096000" y="1371600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Kanazawa </a:t>
            </a:r>
            <a:r>
              <a:rPr lang="en-US" sz="1800" dirty="0" err="1" smtClean="0">
                <a:solidFill>
                  <a:srgbClr val="0000FF"/>
                </a:solidFill>
              </a:rPr>
              <a:t>Uni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49177" name="TextBox 17"/>
          <p:cNvSpPr txBox="1">
            <a:spLocks noChangeArrowheads="1"/>
          </p:cNvSpPr>
          <p:nvPr/>
        </p:nvSpPr>
        <p:spPr bwMode="auto">
          <a:xfrm>
            <a:off x="5410200" y="1828800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ITB</a:t>
            </a:r>
          </a:p>
        </p:txBody>
      </p:sp>
      <p:sp>
        <p:nvSpPr>
          <p:cNvPr id="49178" name="TextBox 17"/>
          <p:cNvSpPr txBox="1">
            <a:spLocks noChangeArrowheads="1"/>
          </p:cNvSpPr>
          <p:nvPr/>
        </p:nvSpPr>
        <p:spPr bwMode="auto">
          <a:xfrm>
            <a:off x="7010400" y="914400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ITB</a:t>
            </a:r>
          </a:p>
        </p:txBody>
      </p:sp>
      <p:sp>
        <p:nvSpPr>
          <p:cNvPr id="49179" name="TextBox 28"/>
          <p:cNvSpPr txBox="1">
            <a:spLocks noChangeArrowheads="1"/>
          </p:cNvSpPr>
          <p:nvPr/>
        </p:nvSpPr>
        <p:spPr bwMode="auto">
          <a:xfrm>
            <a:off x="1371600" y="8493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Degree from ITB</a:t>
            </a:r>
          </a:p>
        </p:txBody>
      </p:sp>
      <p:sp>
        <p:nvSpPr>
          <p:cNvPr id="49180" name="TextBox 17"/>
          <p:cNvSpPr txBox="1">
            <a:spLocks noChangeArrowheads="1"/>
          </p:cNvSpPr>
          <p:nvPr/>
        </p:nvSpPr>
        <p:spPr bwMode="auto">
          <a:xfrm>
            <a:off x="6119813" y="5505450"/>
            <a:ext cx="2262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Requirements: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 Final report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 Research Method.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  Advance lectures</a:t>
            </a:r>
          </a:p>
        </p:txBody>
      </p:sp>
      <p:sp>
        <p:nvSpPr>
          <p:cNvPr id="49181" name="Rectangle 32"/>
          <p:cNvSpPr>
            <a:spLocks noChangeArrowheads="1"/>
          </p:cNvSpPr>
          <p:nvPr/>
        </p:nvSpPr>
        <p:spPr bwMode="auto">
          <a:xfrm>
            <a:off x="1371600" y="12192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Alternative 1</a:t>
            </a:r>
          </a:p>
        </p:txBody>
      </p:sp>
      <p:sp>
        <p:nvSpPr>
          <p:cNvPr id="41" name="Alternate Process 14"/>
          <p:cNvSpPr>
            <a:spLocks noChangeArrowheads="1"/>
          </p:cNvSpPr>
          <p:nvPr/>
        </p:nvSpPr>
        <p:spPr bwMode="auto">
          <a:xfrm>
            <a:off x="5334000" y="3276600"/>
            <a:ext cx="1600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12 months</a:t>
            </a:r>
          </a:p>
        </p:txBody>
      </p:sp>
      <p:sp>
        <p:nvSpPr>
          <p:cNvPr id="40" name="Alternate Process 14"/>
          <p:cNvSpPr>
            <a:spLocks noChangeArrowheads="1"/>
          </p:cNvSpPr>
          <p:nvPr/>
        </p:nvSpPr>
        <p:spPr bwMode="auto">
          <a:xfrm>
            <a:off x="6553200" y="2438400"/>
            <a:ext cx="1600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6 Months</a:t>
            </a:r>
          </a:p>
        </p:txBody>
      </p:sp>
      <p:sp>
        <p:nvSpPr>
          <p:cNvPr id="34" name="Alternate Process 14"/>
          <p:cNvSpPr>
            <a:spLocks noChangeArrowheads="1"/>
          </p:cNvSpPr>
          <p:nvPr/>
        </p:nvSpPr>
        <p:spPr bwMode="auto">
          <a:xfrm>
            <a:off x="6248400" y="2743200"/>
            <a:ext cx="1600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12 months</a:t>
            </a:r>
          </a:p>
        </p:txBody>
      </p:sp>
      <p:sp>
        <p:nvSpPr>
          <p:cNvPr id="42" name="Alternate Process 14"/>
          <p:cNvSpPr>
            <a:spLocks noChangeArrowheads="1"/>
          </p:cNvSpPr>
          <p:nvPr/>
        </p:nvSpPr>
        <p:spPr bwMode="auto">
          <a:xfrm>
            <a:off x="7086600" y="1828800"/>
            <a:ext cx="1600200" cy="381000"/>
          </a:xfrm>
          <a:prstGeom prst="flowChartAlternateProcess">
            <a:avLst/>
          </a:prstGeom>
          <a:solidFill>
            <a:srgbClr val="B5EDFD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6 Months</a:t>
            </a:r>
          </a:p>
        </p:txBody>
      </p:sp>
      <p:sp>
        <p:nvSpPr>
          <p:cNvPr id="49186" name="Rectangle 32"/>
          <p:cNvSpPr>
            <a:spLocks noChangeArrowheads="1"/>
          </p:cNvSpPr>
          <p:nvPr/>
        </p:nvSpPr>
        <p:spPr bwMode="auto">
          <a:xfrm>
            <a:off x="7677150" y="3352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Alternative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5405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Terima</a:t>
            </a:r>
            <a:r>
              <a:rPr lang="en-US" kern="10" dirty="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 </a:t>
            </a:r>
            <a:r>
              <a:rPr lang="en-US" kern="10" dirty="0" err="1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Kasih</a:t>
            </a:r>
            <a:endParaRPr lang="en-US" kern="10" dirty="0">
              <a:ln w="2857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/>
            </a:endParaRPr>
          </a:p>
        </p:txBody>
      </p:sp>
      <p:pic>
        <p:nvPicPr>
          <p:cNvPr id="1026" name="Picture 2" descr="E:\gambar-1\fasttrack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62200"/>
            <a:ext cx="455295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14363"/>
            <a:ext cx="5715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200" b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Latar</a:t>
            </a:r>
            <a:r>
              <a:rPr lang="en-US" sz="4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Belakang</a:t>
            </a:r>
            <a:endParaRPr lang="en-US" sz="4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" y="1693863"/>
            <a:ext cx="861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pPr marL="463550" indent="-463550" defTabSz="8255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b="1">
                <a:solidFill>
                  <a:srgbClr val="C00000"/>
                </a:solidFill>
                <a:latin typeface="Arial Narrow" pitchFamily="34" charset="0"/>
              </a:rPr>
              <a:t>Menurut data yang dikeluarkan oleh Bank Dunia, pendapatan per kapita (PCI/dalam US$) Indonesia dalam 6 tahun terakhir dapat dilihat dalam tabel di bawah ini.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3200400"/>
          <a:ext cx="7391398" cy="1021080"/>
        </p:xfrm>
        <a:graphic>
          <a:graphicData uri="http://schemas.openxmlformats.org/drawingml/2006/table">
            <a:tbl>
              <a:tblPr/>
              <a:tblGrid>
                <a:gridCol w="1142632"/>
                <a:gridCol w="1121898"/>
                <a:gridCol w="1164516"/>
                <a:gridCol w="1313105"/>
                <a:gridCol w="1313105"/>
                <a:gridCol w="1336142"/>
              </a:tblGrid>
              <a:tr h="510540"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1.170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1.300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1.520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1.880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2.050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rgbClr val="FF3399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3.000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95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6106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pPr marL="463550" indent="-463550" defTabSz="8255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600" b="1">
                <a:solidFill>
                  <a:srgbClr val="660033"/>
                </a:solidFill>
                <a:latin typeface="Arial Narrow" pitchFamily="34" charset="0"/>
              </a:rPr>
              <a:t>Bank Dunia telah membuat prediksi pendapatan per kapita Indonesia pada tahun </a:t>
            </a:r>
            <a:r>
              <a:rPr lang="en-US" sz="2600" b="1">
                <a:solidFill>
                  <a:srgbClr val="0000FF"/>
                </a:solidFill>
                <a:latin typeface="Arial Narrow" pitchFamily="34" charset="0"/>
              </a:rPr>
              <a:t>2030 sebesar 18.000 US$. </a:t>
            </a:r>
            <a:r>
              <a:rPr lang="en-US" sz="2600" b="1">
                <a:solidFill>
                  <a:srgbClr val="660033"/>
                </a:solidFill>
                <a:latin typeface="Arial Narrow" pitchFamily="34" charset="0"/>
              </a:rPr>
              <a:t>Angka tersebut membuat Indonesia menjadi negara yang diperhitungkan dari segi ekonomi dan hanya </a:t>
            </a:r>
            <a:r>
              <a:rPr lang="en-US" sz="2600" b="1">
                <a:solidFill>
                  <a:srgbClr val="0000FF"/>
                </a:solidFill>
                <a:latin typeface="Arial Narrow" pitchFamily="34" charset="0"/>
              </a:rPr>
              <a:t>di bawah negara China, India, Amerika Serikat dan Uni Eropa</a:t>
            </a:r>
            <a:r>
              <a:rPr lang="en-US" sz="2600" b="1">
                <a:solidFill>
                  <a:srgbClr val="660033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066800" y="438150"/>
            <a:ext cx="800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b="1">
                <a:solidFill>
                  <a:srgbClr val="0000FF"/>
                </a:solidFill>
                <a:latin typeface="Arial Narrow" pitchFamily="34" charset="0"/>
              </a:rPr>
              <a:t>Untuk membentuk SDM pada tingkat sarjana, PT di Indonesia rata-rata membutuhkan waktu 5 tahun dan SDM tingkat sarjanapun belumlah cukup untuk mempersiapkan SDM yang unggul. Untuk itu juga perlu disiapkan SDM pada tingkat master atau doktor.</a:t>
            </a:r>
            <a:endParaRPr lang="en-US" sz="23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066800" y="2743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C00000"/>
                </a:solidFill>
                <a:latin typeface="Arial Narrow" pitchFamily="34" charset="0"/>
              </a:rPr>
              <a:t>Dalam kondisi tersebut, maka diperkirakan pada tahun 2030 SDM Indonesia belum siap. Apalagi dengan melihat kondisi PT di Indoensia yang belum mencapai kelas dunia (</a:t>
            </a:r>
            <a:r>
              <a:rPr lang="id-ID" sz="2400" b="1" i="1">
                <a:solidFill>
                  <a:srgbClr val="C00000"/>
                </a:solidFill>
                <a:latin typeface="Arial Narrow" pitchFamily="34" charset="0"/>
              </a:rPr>
              <a:t>World Class University</a:t>
            </a:r>
            <a:r>
              <a:rPr lang="en-US" sz="2400" b="1">
                <a:solidFill>
                  <a:srgbClr val="C00000"/>
                </a:solidFill>
                <a:latin typeface="Arial Narrow" pitchFamily="34" charset="0"/>
              </a:rPr>
              <a:t>).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1066800" y="4648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b="1">
                <a:solidFill>
                  <a:srgbClr val="002060"/>
                </a:solidFill>
                <a:latin typeface="Arial Narrow" pitchFamily="34" charset="0"/>
              </a:rPr>
              <a:t>Diperlukan suatu program unggulan yang bertujuan untuk mempersiapkan SDM yang unggul dan berkualitas dalam waktu yang lebih singkat. </a:t>
            </a:r>
            <a:r>
              <a:rPr lang="id-ID" sz="2400" b="1">
                <a:solidFill>
                  <a:srgbClr val="002060"/>
                </a:solidFill>
                <a:latin typeface="Arial Narrow" pitchFamily="34" charset="0"/>
              </a:rPr>
              <a:t>Cara peningkatan tersebut adalah dengan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program </a:t>
            </a:r>
            <a:r>
              <a:rPr lang="id-ID" sz="2400" b="1" i="1">
                <a:solidFill>
                  <a:srgbClr val="FF0000"/>
                </a:solidFill>
                <a:latin typeface="Arial Narrow" pitchFamily="34" charset="0"/>
              </a:rPr>
              <a:t>Fast</a:t>
            </a:r>
            <a:r>
              <a:rPr lang="en-US" sz="2400" b="1" i="1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id-ID" sz="2400" b="1" i="1">
                <a:solidFill>
                  <a:srgbClr val="FF0000"/>
                </a:solidFill>
                <a:latin typeface="Arial Narrow" pitchFamily="34" charset="0"/>
              </a:rPr>
              <a:t>track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2400" b="1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en-US" sz="2400" b="1">
                <a:solidFill>
                  <a:srgbClr val="002060"/>
                </a:solidFill>
                <a:latin typeface="Arial Narrow" pitchFamily="34" charset="0"/>
              </a:rPr>
              <a:t>s</a:t>
            </a:r>
            <a:r>
              <a:rPr lang="id-ID" sz="2400" b="1">
                <a:solidFill>
                  <a:srgbClr val="002060"/>
                </a:solidFill>
                <a:latin typeface="Arial Narrow" pitchFamily="34" charset="0"/>
              </a:rPr>
              <a:t>arjana + </a:t>
            </a:r>
            <a:r>
              <a:rPr lang="en-US" sz="2400" b="1">
                <a:solidFill>
                  <a:srgbClr val="002060"/>
                </a:solidFill>
                <a:latin typeface="Arial Narrow" pitchFamily="34" charset="0"/>
              </a:rPr>
              <a:t>m</a:t>
            </a:r>
            <a:r>
              <a:rPr lang="id-ID" sz="2400" b="1">
                <a:solidFill>
                  <a:srgbClr val="002060"/>
                </a:solidFill>
                <a:latin typeface="Arial Narrow" pitchFamily="34" charset="0"/>
              </a:rPr>
              <a:t>agister Terpadu) yang dapat diselesaikan dalam waktu 5 tahun. </a:t>
            </a:r>
            <a:endParaRPr lang="en-US" sz="2300" b="1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197" name="Picture 2" descr="http://i.okezone.com/content/2011/03/29/20/439891/M2JzS8y5Y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7225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profile.ak.fbcdn.net/hprofile-ak-snc4/50504_214698774547_563106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www.bradfitzpatrick.com/store/images/products/pc012-cartoon-stud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4859338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67544" y="1381224"/>
          <a:ext cx="8136904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764323" y="4941903"/>
            <a:ext cx="0" cy="935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620" y="3716338"/>
            <a:ext cx="0" cy="16573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5597" y="3141669"/>
            <a:ext cx="0" cy="158273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-9625" y="-4486"/>
            <a:ext cx="9172876" cy="8617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bg1"/>
                </a:solidFill>
              </a:rPr>
              <a:t>Potensi Pertumbuhan Ekonomi </a:t>
            </a:r>
            <a:br>
              <a:rPr lang="id-ID" sz="4000" dirty="0" smtClean="0">
                <a:solidFill>
                  <a:schemeClr val="bg1"/>
                </a:solidFill>
              </a:rPr>
            </a:br>
            <a:r>
              <a:rPr lang="id-ID" sz="2200" dirty="0" smtClean="0">
                <a:solidFill>
                  <a:schemeClr val="bg1"/>
                </a:solidFill>
              </a:rPr>
              <a:t>(Sumber: Menko Perekonomian)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999394" y="5046678"/>
            <a:ext cx="3572608" cy="158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5046678"/>
            <a:ext cx="3572608" cy="158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9061" y="2881328"/>
            <a:ext cx="1499089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643306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1945</a:t>
            </a:r>
          </a:p>
        </p:txBody>
      </p:sp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2164378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1965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8148" y="2881328"/>
            <a:ext cx="2143857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9"/>
          <p:cNvSpPr txBox="1">
            <a:spLocks noChangeArrowheads="1"/>
          </p:cNvSpPr>
          <p:nvPr/>
        </p:nvSpPr>
        <p:spPr bwMode="auto">
          <a:xfrm>
            <a:off x="4308238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1998</a:t>
            </a:r>
          </a:p>
        </p:txBody>
      </p:sp>
      <p:sp>
        <p:nvSpPr>
          <p:cNvPr id="8201" name="TextBox 20"/>
          <p:cNvSpPr txBox="1">
            <a:spLocks noChangeArrowheads="1"/>
          </p:cNvSpPr>
          <p:nvPr/>
        </p:nvSpPr>
        <p:spPr bwMode="auto">
          <a:xfrm>
            <a:off x="1928447" y="5118115"/>
            <a:ext cx="1767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50</a:t>
            </a:r>
            <a:r>
              <a:rPr lang="id-ID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-an Tahun Pertama</a:t>
            </a:r>
            <a:endParaRPr lang="en-AU" sz="1400" b="1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202" name="TextBox 21"/>
          <p:cNvSpPr txBox="1">
            <a:spLocks noChangeArrowheads="1"/>
          </p:cNvSpPr>
          <p:nvPr/>
        </p:nvSpPr>
        <p:spPr bwMode="auto">
          <a:xfrm>
            <a:off x="5571392" y="5118115"/>
            <a:ext cx="16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50</a:t>
            </a:r>
            <a:r>
              <a:rPr lang="id-ID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-an Tahun Kedua</a:t>
            </a:r>
            <a:endParaRPr lang="en-AU" sz="1400" b="1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1" y="2881328"/>
            <a:ext cx="2143858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23"/>
          <p:cNvSpPr txBox="1">
            <a:spLocks noChangeArrowheads="1"/>
          </p:cNvSpPr>
          <p:nvPr/>
        </p:nvSpPr>
        <p:spPr bwMode="auto">
          <a:xfrm>
            <a:off x="6450631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2025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15858" y="2881328"/>
            <a:ext cx="1499088" cy="158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5"/>
          <p:cNvSpPr txBox="1">
            <a:spLocks noChangeArrowheads="1"/>
          </p:cNvSpPr>
          <p:nvPr/>
        </p:nvSpPr>
        <p:spPr bwMode="auto">
          <a:xfrm>
            <a:off x="7929202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2045</a:t>
            </a:r>
          </a:p>
        </p:txBody>
      </p:sp>
      <p:sp>
        <p:nvSpPr>
          <p:cNvPr id="8207" name="TextBox 26"/>
          <p:cNvSpPr txBox="1">
            <a:spLocks noChangeArrowheads="1"/>
          </p:cNvSpPr>
          <p:nvPr/>
        </p:nvSpPr>
        <p:spPr bwMode="auto">
          <a:xfrm>
            <a:off x="7287358" y="2617803"/>
            <a:ext cx="60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 TH</a:t>
            </a:r>
          </a:p>
        </p:txBody>
      </p:sp>
      <p:sp>
        <p:nvSpPr>
          <p:cNvPr id="8208" name="TextBox 27"/>
          <p:cNvSpPr txBox="1">
            <a:spLocks noChangeArrowheads="1"/>
          </p:cNvSpPr>
          <p:nvPr/>
        </p:nvSpPr>
        <p:spPr bwMode="auto">
          <a:xfrm>
            <a:off x="1320312" y="2644790"/>
            <a:ext cx="60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 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9394" y="1260475"/>
            <a:ext cx="3572608" cy="5143500"/>
          </a:xfrm>
          <a:prstGeom prst="rect">
            <a:avLst/>
          </a:prstGeom>
          <a:solidFill>
            <a:schemeClr val="tx2">
              <a:lumMod val="60000"/>
              <a:lumOff val="40000"/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501" y="1260475"/>
            <a:ext cx="3642946" cy="51435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211" name="TextBox 35"/>
          <p:cNvSpPr txBox="1">
            <a:spLocks noChangeArrowheads="1"/>
          </p:cNvSpPr>
          <p:nvPr/>
        </p:nvSpPr>
        <p:spPr bwMode="auto">
          <a:xfrm>
            <a:off x="1071206" y="5689615"/>
            <a:ext cx="354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ERA PELETAKAN PONDASI DAN EKSPERIMENTASI</a:t>
            </a:r>
            <a:endParaRPr lang="id-ID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r>
              <a:rPr lang="id-ID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Model Dasar Sudah ditemukan: Pancasila, UUD 1945</a:t>
            </a:r>
          </a:p>
          <a:p>
            <a:r>
              <a:rPr lang="id-ID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Bhineka Tunggal Ika dan NKRI</a:t>
            </a:r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212" name="TextBox 40"/>
          <p:cNvSpPr txBox="1">
            <a:spLocks noChangeArrowheads="1"/>
          </p:cNvSpPr>
          <p:nvPr/>
        </p:nvSpPr>
        <p:spPr bwMode="auto">
          <a:xfrm>
            <a:off x="5120054" y="5832490"/>
            <a:ext cx="257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200" b="1">
                <a:solidFill>
                  <a:srgbClr val="C00000"/>
                </a:solidFill>
                <a:latin typeface="Calibri" pitchFamily="34" charset="0"/>
                <a:cs typeface="+mn-cs"/>
              </a:rPr>
              <a:t>ERA IMPLEMENTASI DAN AKSELERASI</a:t>
            </a:r>
          </a:p>
          <a:p>
            <a:endParaRPr lang="en-AU" sz="1200" b="1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29375" y="3237767"/>
            <a:ext cx="571500" cy="14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894028" y="3237049"/>
            <a:ext cx="571500" cy="293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44"/>
          <p:cNvSpPr txBox="1">
            <a:spLocks noChangeArrowheads="1"/>
          </p:cNvSpPr>
          <p:nvPr/>
        </p:nvSpPr>
        <p:spPr bwMode="auto">
          <a:xfrm>
            <a:off x="6255735" y="3524259"/>
            <a:ext cx="88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12 BESAR</a:t>
            </a:r>
          </a:p>
        </p:txBody>
      </p:sp>
      <p:sp>
        <p:nvSpPr>
          <p:cNvPr id="8216" name="TextBox 45"/>
          <p:cNvSpPr txBox="1">
            <a:spLocks noChangeArrowheads="1"/>
          </p:cNvSpPr>
          <p:nvPr/>
        </p:nvSpPr>
        <p:spPr bwMode="auto">
          <a:xfrm>
            <a:off x="7756282" y="3524259"/>
            <a:ext cx="796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8 BESAR</a:t>
            </a:r>
          </a:p>
        </p:txBody>
      </p:sp>
      <p:sp>
        <p:nvSpPr>
          <p:cNvPr id="8217" name="TextBox 46"/>
          <p:cNvSpPr txBox="1">
            <a:spLocks noChangeArrowheads="1"/>
          </p:cNvSpPr>
          <p:nvPr/>
        </p:nvSpPr>
        <p:spPr bwMode="auto">
          <a:xfrm>
            <a:off x="499702" y="488157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1945</a:t>
            </a:r>
          </a:p>
        </p:txBody>
      </p:sp>
      <p:sp>
        <p:nvSpPr>
          <p:cNvPr id="8218" name="TextBox 47"/>
          <p:cNvSpPr txBox="1">
            <a:spLocks noChangeArrowheads="1"/>
          </p:cNvSpPr>
          <p:nvPr/>
        </p:nvSpPr>
        <p:spPr bwMode="auto">
          <a:xfrm>
            <a:off x="8081602" y="488157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2045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MENYIAPKAN GENERASI 2045: </a:t>
            </a:r>
            <a:endParaRPr lang="id-ID" sz="3200" b="1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100 TAHUN INDONESIA MERDEKA</a:t>
            </a:r>
          </a:p>
        </p:txBody>
      </p:sp>
      <p:sp>
        <p:nvSpPr>
          <p:cNvPr id="51" name="Oval 50"/>
          <p:cNvSpPr/>
          <p:nvPr/>
        </p:nvSpPr>
        <p:spPr>
          <a:xfrm>
            <a:off x="5537689" y="2794015"/>
            <a:ext cx="14214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8221" name="TextBox 51"/>
          <p:cNvSpPr txBox="1">
            <a:spLocks noChangeArrowheads="1"/>
          </p:cNvSpPr>
          <p:nvPr/>
        </p:nvSpPr>
        <p:spPr bwMode="auto">
          <a:xfrm>
            <a:off x="5357447" y="25241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2011</a:t>
            </a:r>
            <a:endParaRPr lang="en-AU" sz="1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5823812" y="2500206"/>
            <a:ext cx="295275" cy="22566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TextBox 54"/>
          <p:cNvSpPr txBox="1">
            <a:spLocks noChangeArrowheads="1"/>
          </p:cNvSpPr>
          <p:nvPr/>
        </p:nvSpPr>
        <p:spPr bwMode="auto">
          <a:xfrm>
            <a:off x="5502520" y="1011248"/>
            <a:ext cx="299378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400" b="1">
                <a:solidFill>
                  <a:prstClr val="black"/>
                </a:solidFill>
                <a:latin typeface="Calibri" pitchFamily="34" charset="0"/>
                <a:cs typeface="+mn-cs"/>
              </a:rPr>
              <a:t>MENYIAPKAN GENERASI 50 TH KE 2 </a:t>
            </a:r>
          </a:p>
        </p:txBody>
      </p:sp>
      <p:sp>
        <p:nvSpPr>
          <p:cNvPr id="56" name="Oval 55"/>
          <p:cNvSpPr/>
          <p:nvPr/>
        </p:nvSpPr>
        <p:spPr>
          <a:xfrm>
            <a:off x="6644057" y="2808303"/>
            <a:ext cx="14214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19702" y="2819415"/>
            <a:ext cx="143608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981" y="1341440"/>
            <a:ext cx="151227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4572000" y="1260475"/>
            <a:ext cx="571500" cy="51435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228" name="TextBox 41"/>
          <p:cNvSpPr txBox="1">
            <a:spLocks noChangeArrowheads="1"/>
          </p:cNvSpPr>
          <p:nvPr/>
        </p:nvSpPr>
        <p:spPr bwMode="auto">
          <a:xfrm>
            <a:off x="3856892" y="6475414"/>
            <a:ext cx="2228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>
                <a:solidFill>
                  <a:prstClr val="black"/>
                </a:solidFill>
                <a:latin typeface="Calibri" pitchFamily="34" charset="0"/>
                <a:cs typeface="+mn-cs"/>
              </a:rPr>
              <a:t>Masa Transisi Demokrasi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686B2-A9C6-40B1-96A2-18F789F624E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AutoShape 2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6" name="think-cell Slide" r:id="rId8" imgW="0" imgH="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47346" y="5715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..merupakan m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odal</a:t>
            </a:r>
            <a:r>
              <a:rPr lang="en-US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dasar</a:t>
            </a:r>
            <a:r>
              <a:rPr lang="en-US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bagi</a:t>
            </a:r>
            <a:r>
              <a:rPr lang="en-US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id-ID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peningkatan produktivitas ekonomi dan 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pe</a:t>
            </a:r>
            <a:r>
              <a:rPr lang="id-ID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ngembangan</a:t>
            </a:r>
            <a:r>
              <a:rPr lang="en-US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pasar</a:t>
            </a:r>
            <a:r>
              <a:rPr lang="en-US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 </a:t>
            </a:r>
            <a:r>
              <a:rPr lang="en-US" sz="1800" i="1" dirty="0" err="1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domestik</a:t>
            </a:r>
            <a:r>
              <a:rPr lang="id-ID" sz="1800" i="1" dirty="0">
                <a:solidFill>
                  <a:srgbClr val="F79646">
                    <a:lumMod val="75000"/>
                  </a:srgbClr>
                </a:solidFill>
                <a:latin typeface="Book Antiqua" pitchFamily="18" charset="0"/>
                <a:cs typeface="+mn-cs"/>
              </a:rPr>
              <a:t>...</a:t>
            </a:r>
            <a:endParaRPr lang="en-US" sz="1800" i="1" dirty="0">
              <a:solidFill>
                <a:srgbClr val="F79646">
                  <a:lumMod val="75000"/>
                </a:srgb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788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i="1" dirty="0">
                <a:solidFill>
                  <a:srgbClr val="EEECE1">
                    <a:lumMod val="75000"/>
                  </a:srgbClr>
                </a:solidFill>
                <a:latin typeface="Calibri"/>
                <a:cs typeface="+mn-cs"/>
              </a:rPr>
              <a:t>Sumber: Menko Perekonomian, 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62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Indonesia Memiliki Bonus Demografi di Masa Depan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E4626-2DD4-4785-A188-224CE981D8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6863862" y="1146188"/>
            <a:ext cx="19970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C00000"/>
                </a:solidFill>
                <a:latin typeface="Calibri" pitchFamily="34" charset="0"/>
                <a:cs typeface="+mn-cs"/>
              </a:rPr>
              <a:t>100  tahun kemerdekaan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3583" y="4811726"/>
            <a:ext cx="8408377" cy="1857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Dependency Ratio semakin kecil (2010-2040):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Usia produktif semakin besar (Bonus Demografi ~ Demografic Dividen), kesempatan dan potensi meningkatkan produktivitas semakin tinggi, semakin tinggi tingkat kesejahteraan, tetapi kalau tidak dikelola dengan baik akan menjadi Bencana Demografi~ Demografic Disaster.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Kualitas SDM sebagai kata kunci, Pendidikan dan Kesehatan sebagai peran kunci.</a:t>
            </a:r>
          </a:p>
        </p:txBody>
      </p:sp>
      <p:pic>
        <p:nvPicPr>
          <p:cNvPr id="205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937" y="1417646"/>
            <a:ext cx="7961434" cy="337978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0430" y="1519247"/>
            <a:ext cx="1626577" cy="3133725"/>
          </a:xfrm>
          <a:prstGeom prst="rect">
            <a:avLst/>
          </a:prstGeom>
          <a:solidFill>
            <a:schemeClr val="tx2">
              <a:lumMod val="20000"/>
              <a:lumOff val="80000"/>
              <a:alpha val="49804"/>
            </a:schemeClr>
          </a:solidFill>
          <a:ln>
            <a:solidFill>
              <a:schemeClr val="tx1"/>
            </a:solidFill>
          </a:ln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059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2180" y="1558925"/>
            <a:ext cx="217609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+mn-cs"/>
              </a:rPr>
              <a:t>"Bonus Demografi"</a:t>
            </a:r>
          </a:p>
        </p:txBody>
      </p:sp>
      <p:cxnSp>
        <p:nvCxnSpPr>
          <p:cNvPr id="2060" name="Straight Arrow Connector 2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5587268" y="4718423"/>
            <a:ext cx="730250" cy="879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stealth" w="lg" len="lg"/>
          </a:ln>
        </p:spPr>
      </p:cxnSp>
      <p:cxnSp>
        <p:nvCxnSpPr>
          <p:cNvPr id="17" name="Straight Connector 16"/>
          <p:cNvCxnSpPr/>
          <p:nvPr/>
        </p:nvCxnSpPr>
        <p:spPr>
          <a:xfrm rot="5400000">
            <a:off x="5423389" y="2666267"/>
            <a:ext cx="2952750" cy="14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916113"/>
            <a:ext cx="29527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058" y="1916113"/>
            <a:ext cx="2665534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762" y="1916113"/>
            <a:ext cx="26992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5169" y="5373688"/>
            <a:ext cx="280914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>
                <a:solidFill>
                  <a:prstClr val="black"/>
                </a:solidFill>
                <a:latin typeface="Calibri" pitchFamily="34" charset="0"/>
                <a:cs typeface="+mn-cs"/>
              </a:rPr>
              <a:t>Umur 10 tahun, membantu orang tua berjualan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2844315" y="5373688"/>
            <a:ext cx="350226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Umur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20-22</a:t>
            </a:r>
            <a:r>
              <a:rPr lang="id-ID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tahun, lulus sarjana </a:t>
            </a:r>
          </a:p>
          <a:p>
            <a:pPr algn="ctr"/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dengan bantuan </a:t>
            </a:r>
          </a:p>
          <a:p>
            <a:pPr algn="ctr"/>
            <a:r>
              <a:rPr lang="id-ID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Beasiswa Unggulan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6431574" y="5373688"/>
            <a:ext cx="271242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>
                <a:solidFill>
                  <a:prstClr val="black"/>
                </a:solidFill>
                <a:latin typeface="Calibri" pitchFamily="34" charset="0"/>
                <a:cs typeface="+mn-cs"/>
              </a:rPr>
              <a:t>Umur 40an tahun, CEO perusahaan multi-nasional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002577" y="3429000"/>
            <a:ext cx="28721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84277" y="3429000"/>
            <a:ext cx="28721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26988"/>
            <a:ext cx="9144000" cy="1692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Pendidikan: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Mesin Mobilitas Vertikal, Sosial-Ekonomi, dan Budaya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Penanaman nilai-nilai kebangsaan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Kecintaan terhadap tanah air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FDFD0-BF40-4D17-9A56-181D45F89D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5715000" cy="41910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Manfaat dari program </a:t>
            </a:r>
            <a:r>
              <a:rPr lang="en-US" sz="2800" b="1" i="1" smtClean="0">
                <a:solidFill>
                  <a:srgbClr val="C00000"/>
                </a:solidFill>
                <a:latin typeface="Arial Narrow" pitchFamily="34" charset="0"/>
              </a:rPr>
              <a:t>f</a:t>
            </a:r>
            <a:r>
              <a:rPr lang="id-ID" sz="2800" b="1" i="1" smtClean="0">
                <a:solidFill>
                  <a:srgbClr val="C00000"/>
                </a:solidFill>
                <a:latin typeface="Arial Narrow" pitchFamily="34" charset="0"/>
              </a:rPr>
              <a:t>ast</a:t>
            </a:r>
            <a:r>
              <a:rPr lang="en-US" sz="2800" b="1" i="1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id-ID" sz="2800" b="1" i="1" smtClean="0">
                <a:solidFill>
                  <a:srgbClr val="C00000"/>
                </a:solidFill>
                <a:latin typeface="Arial Narrow" pitchFamily="34" charset="0"/>
              </a:rPr>
              <a:t>track 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 adalah dapat </a:t>
            </a:r>
            <a:r>
              <a:rPr lang="en-US" sz="2800" b="1" smtClean="0">
                <a:solidFill>
                  <a:srgbClr val="0000FF"/>
                </a:solidFill>
                <a:latin typeface="Arial Narrow" pitchFamily="34" charset="0"/>
              </a:rPr>
              <a:t>mempercepat waktu studi sarjana + magister menjadi sekitar 5 tahun. 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Program ini juga dapat dikembangkan menjadi </a:t>
            </a:r>
            <a:r>
              <a:rPr lang="en-US" sz="2800" b="1" smtClean="0">
                <a:solidFill>
                  <a:srgbClr val="0000FF"/>
                </a:solidFill>
                <a:latin typeface="Arial Narrow" pitchFamily="34" charset="0"/>
              </a:rPr>
              <a:t>sarjana + magister + doktor dalam waktu sekitar 8 tahun</a:t>
            </a: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. Program ini juga diharapkan ada kerjasama antara PT di Indonesia dengan PT luar negeri kelas dunia. </a:t>
            </a:r>
          </a:p>
        </p:txBody>
      </p:sp>
      <p:pic>
        <p:nvPicPr>
          <p:cNvPr id="9219" name="Picture 2" descr="http://4.bp.blogspot.com/_bJq7YssAlbM/RvYhoEefREI/AAAAAAAAByo/zCl7wW6woaA/s320/cartoonGr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2486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enva7m0WSqkeNGGvX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4dhfk2B0i7Uy_VhoDu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GS7mlz_kGWRJZ84SPv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fwvobhM0O6Kt.FRiZ40A"/>
</p:tagLst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5297</TotalTime>
  <Words>1530</Words>
  <Application>Microsoft PowerPoint</Application>
  <PresentationFormat>On-screen Show (4:3)</PresentationFormat>
  <Paragraphs>261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Soaring</vt:lpstr>
      <vt:lpstr>Profile</vt:lpstr>
      <vt:lpstr>think-cell Slide</vt:lpstr>
      <vt:lpstr> PROGRAM BEASISWA UNGGULAN FAST-TRACK</vt:lpstr>
      <vt:lpstr>Dasar Hukum</vt:lpstr>
      <vt:lpstr>Slide 3</vt:lpstr>
      <vt:lpstr>Slide 4</vt:lpstr>
      <vt:lpstr>Potensi Pertumbuhan Ekonomi  (Sumber: Menko Perekonomian)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Syarat-syarat</vt:lpstr>
      <vt:lpstr>Slide 15</vt:lpstr>
      <vt:lpstr>Slide 16</vt:lpstr>
      <vt:lpstr>Slide 17</vt:lpstr>
      <vt:lpstr>Slide 18</vt:lpstr>
      <vt:lpstr>Slide 19</vt:lpstr>
      <vt:lpstr>PROGRAM FAST TRACK </vt:lpstr>
      <vt:lpstr>FAST TRACK PROGRAM Bachelor-Master Program</vt:lpstr>
      <vt:lpstr>FAST TRACK PROGRAM + DD Bachelor-Master Program</vt:lpstr>
      <vt:lpstr>Slide 23</vt:lpstr>
      <vt:lpstr>FAST TRACK DOUBLE DEGREE PROGRAM   </vt:lpstr>
      <vt:lpstr>Slide 25</vt:lpstr>
    </vt:vector>
  </TitlesOfParts>
  <Company>MITAC 2000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  PENGANTAR MANAJEMEN</dc:title>
  <dc:creator>MITAC</dc:creator>
  <cp:lastModifiedBy>a fauzy</cp:lastModifiedBy>
  <cp:revision>279</cp:revision>
  <dcterms:created xsi:type="dcterms:W3CDTF">2003-04-12T12:57:46Z</dcterms:created>
  <dcterms:modified xsi:type="dcterms:W3CDTF">2012-03-15T22:17:26Z</dcterms:modified>
</cp:coreProperties>
</file>