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9" r:id="rId2"/>
    <p:sldId id="378" r:id="rId3"/>
    <p:sldId id="341" r:id="rId4"/>
    <p:sldId id="379" r:id="rId5"/>
    <p:sldId id="380" r:id="rId6"/>
    <p:sldId id="381" r:id="rId7"/>
    <p:sldId id="382" r:id="rId8"/>
    <p:sldId id="346" r:id="rId9"/>
    <p:sldId id="372" r:id="rId10"/>
    <p:sldId id="373" r:id="rId11"/>
    <p:sldId id="374" r:id="rId12"/>
    <p:sldId id="354" r:id="rId13"/>
    <p:sldId id="355" r:id="rId14"/>
    <p:sldId id="360" r:id="rId15"/>
    <p:sldId id="356" r:id="rId16"/>
    <p:sldId id="359" r:id="rId17"/>
    <p:sldId id="375" r:id="rId18"/>
    <p:sldId id="361" r:id="rId19"/>
    <p:sldId id="358" r:id="rId20"/>
    <p:sldId id="376" r:id="rId21"/>
    <p:sldId id="347" r:id="rId22"/>
    <p:sldId id="371" r:id="rId23"/>
    <p:sldId id="367" r:id="rId24"/>
    <p:sldId id="368" r:id="rId25"/>
    <p:sldId id="369" r:id="rId26"/>
    <p:sldId id="370" r:id="rId27"/>
    <p:sldId id="377" r:id="rId2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73" autoAdjust="0"/>
    <p:restoredTop sz="94660"/>
  </p:normalViewPr>
  <p:slideViewPr>
    <p:cSldViewPr>
      <p:cViewPr>
        <p:scale>
          <a:sx n="50" d="100"/>
          <a:sy n="50" d="100"/>
        </p:scale>
        <p:origin x="-948" y="-4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cs typeface="+mn-cs"/>
              </a:defRPr>
            </a:lvl1pPr>
          </a:lstStyle>
          <a:p>
            <a:pPr>
              <a:defRPr/>
            </a:pPr>
            <a:endParaRPr lang="de-DE"/>
          </a:p>
        </p:txBody>
      </p:sp>
      <p:sp>
        <p:nvSpPr>
          <p:cNvPr id="1433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cs typeface="+mn-cs"/>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1434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cs typeface="+mn-cs"/>
              </a:defRPr>
            </a:lvl1pPr>
          </a:lstStyle>
          <a:p>
            <a:pPr>
              <a:defRPr/>
            </a:pPr>
            <a:endParaRPr lang="de-DE"/>
          </a:p>
        </p:txBody>
      </p:sp>
      <p:sp>
        <p:nvSpPr>
          <p:cNvPr id="1434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cs typeface="+mn-cs"/>
              </a:defRPr>
            </a:lvl1pPr>
          </a:lstStyle>
          <a:p>
            <a:pPr>
              <a:defRPr/>
            </a:pPr>
            <a:fld id="{59E8D21B-608C-43CA-A46A-B520060AF7AA}"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92188" y="768350"/>
            <a:ext cx="5114925" cy="3836988"/>
          </a:xfrm>
          <a:ln/>
        </p:spPr>
      </p:sp>
      <p:sp>
        <p:nvSpPr>
          <p:cNvPr id="34819" name="Notes Placeholder 2"/>
          <p:cNvSpPr>
            <a:spLocks noGrp="1"/>
          </p:cNvSpPr>
          <p:nvPr>
            <p:ph type="body" idx="1"/>
          </p:nvPr>
        </p:nvSpPr>
        <p:spPr>
          <a:noFill/>
          <a:ln/>
        </p:spPr>
        <p:txBody>
          <a:bodyPr/>
          <a:lstStyle/>
          <a:p>
            <a:pPr>
              <a:spcBef>
                <a:spcPct val="0"/>
              </a:spcBef>
            </a:pPr>
            <a:endParaRPr lang="id-ID" smtClean="0"/>
          </a:p>
        </p:txBody>
      </p:sp>
      <p:sp>
        <p:nvSpPr>
          <p:cNvPr id="31748" name="Slide Number Placeholder 3"/>
          <p:cNvSpPr>
            <a:spLocks noGrp="1"/>
          </p:cNvSpPr>
          <p:nvPr>
            <p:ph type="sldNum" sz="quarter" idx="5"/>
          </p:nvPr>
        </p:nvSpPr>
        <p:spPr/>
        <p:txBody>
          <a:bodyPr/>
          <a:lstStyle/>
          <a:p>
            <a:pPr>
              <a:defRPr/>
            </a:pPr>
            <a:fld id="{18DF0C70-5A21-4737-A0C5-588C236A435F}" type="slidenum">
              <a:rPr lang="en-US"/>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descr="geospace.JPG"/>
          <p:cNvPicPr>
            <a:picLocks noChangeAspect="1"/>
          </p:cNvPicPr>
          <p:nvPr userDrawn="1"/>
        </p:nvPicPr>
        <p:blipFill>
          <a:blip r:embed="rId2"/>
          <a:srcRect l="30046" r="44601"/>
          <a:stretch>
            <a:fillRect/>
          </a:stretch>
        </p:blipFill>
        <p:spPr bwMode="auto">
          <a:xfrm>
            <a:off x="0" y="0"/>
            <a:ext cx="1285875" cy="6858000"/>
          </a:xfrm>
          <a:prstGeom prst="rect">
            <a:avLst/>
          </a:prstGeom>
          <a:noFill/>
          <a:ln w="9525">
            <a:noFill/>
            <a:miter lim="800000"/>
            <a:headEnd/>
            <a:tailEnd/>
          </a:ln>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fontAlgn="auto">
                <a:spcBef>
                  <a:spcPts val="0"/>
                </a:spcBef>
                <a:spcAft>
                  <a:spcPts val="0"/>
                </a:spcAft>
                <a:defRPr/>
              </a:pPr>
              <a:endParaRPr lang="id-ID">
                <a:latin typeface="+mn-lt"/>
                <a:cs typeface="+mn-cs"/>
              </a:endParaRPr>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fontAlgn="auto">
                <a:spcBef>
                  <a:spcPts val="0"/>
                </a:spcBef>
                <a:spcAft>
                  <a:spcPts val="0"/>
                </a:spcAft>
                <a:defRPr/>
              </a:pPr>
              <a:endParaRPr lang="id-ID">
                <a:latin typeface="+mn-lt"/>
                <a:cs typeface="+mn-cs"/>
              </a:endParaRPr>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fontAlgn="auto">
                <a:spcBef>
                  <a:spcPts val="0"/>
                </a:spcBef>
                <a:spcAft>
                  <a:spcPts val="0"/>
                </a:spcAft>
                <a:defRPr/>
              </a:pPr>
              <a:endParaRPr lang="id-ID">
                <a:latin typeface="+mn-lt"/>
                <a:cs typeface="+mn-cs"/>
              </a:endParaRPr>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fontAlgn="auto">
                <a:spcBef>
                  <a:spcPts val="0"/>
                </a:spcBef>
                <a:spcAft>
                  <a:spcPts val="0"/>
                </a:spcAft>
                <a:defRPr/>
              </a:pPr>
              <a:endParaRPr lang="id-ID">
                <a:latin typeface="+mn-lt"/>
                <a:cs typeface="+mn-cs"/>
              </a:endParaRPr>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id-ID">
                <a:latin typeface="+mn-lt"/>
                <a:cs typeface="+mn-cs"/>
              </a:endParaRPr>
            </a:p>
          </p:txBody>
        </p:sp>
      </p:grpSp>
      <p:sp>
        <p:nvSpPr>
          <p:cNvPr id="4125" name="Rectangle 29"/>
          <p:cNvSpPr>
            <a:spLocks noGrp="1" noChangeArrowheads="1"/>
          </p:cNvSpPr>
          <p:nvPr>
            <p:ph type="ctrTitle" sz="quarter"/>
          </p:nvPr>
        </p:nvSpPr>
        <p:spPr>
          <a:xfrm>
            <a:off x="685800" y="1868488"/>
            <a:ext cx="7772400" cy="1600200"/>
          </a:xfrm>
          <a:prstGeom prst="rect">
            <a:avLst/>
          </a:prstGeom>
        </p:spPr>
        <p:txBody>
          <a:bodyPr anchorCtr="1"/>
          <a:lstStyle>
            <a:lvl1pPr>
              <a:defRPr/>
            </a:lvl1pPr>
          </a:lstStyle>
          <a:p>
            <a:r>
              <a:rPr lang="en-US"/>
              <a:t>Click to edit Master title style</a:t>
            </a:r>
          </a:p>
        </p:txBody>
      </p:sp>
      <p:sp>
        <p:nvSpPr>
          <p:cNvPr id="4126" name="Rectangle 30"/>
          <p:cNvSpPr>
            <a:spLocks noGrp="1" noChangeArrowheads="1"/>
          </p:cNvSpPr>
          <p:nvPr>
            <p:ph type="subTitle" sz="quarter" idx="1"/>
          </p:nvPr>
        </p:nvSpPr>
        <p:spPr>
          <a:xfrm>
            <a:off x="1273175" y="3729038"/>
            <a:ext cx="6400800" cy="1371600"/>
          </a:xfrm>
          <a:prstGeom prst="rect">
            <a:avLst/>
          </a:prstGeo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a:prstGeom prst="rect">
            <a:avLst/>
          </a:prstGeom>
        </p:spPr>
        <p:txBody>
          <a:bodyPr/>
          <a:lstStyle>
            <a:lvl1pPr fontAlgn="auto">
              <a:spcBef>
                <a:spcPts val="0"/>
              </a:spcBef>
              <a:spcAft>
                <a:spcPts val="0"/>
              </a:spcAft>
              <a:defRPr>
                <a:solidFill>
                  <a:schemeClr val="tx1"/>
                </a:solidFill>
                <a:latin typeface="Arial" pitchFamily="34" charset="0"/>
                <a:cs typeface="Arial" pitchFamily="34" charset="0"/>
              </a:defRPr>
            </a:lvl1pPr>
          </a:lstStyle>
          <a:p>
            <a:pPr>
              <a:defRPr/>
            </a:pPr>
            <a:endParaRPr lang="en-US"/>
          </a:p>
        </p:txBody>
      </p:sp>
      <p:sp>
        <p:nvSpPr>
          <p:cNvPr id="32" name="Rectangle 32"/>
          <p:cNvSpPr>
            <a:spLocks noGrp="1" noChangeArrowheads="1"/>
          </p:cNvSpPr>
          <p:nvPr>
            <p:ph type="ftr" sz="quarter" idx="11"/>
          </p:nvPr>
        </p:nvSpPr>
        <p:spPr>
          <a:xfrm>
            <a:off x="3124200" y="6348413"/>
            <a:ext cx="2895600" cy="457200"/>
          </a:xfrm>
          <a:prstGeom prst="rect">
            <a:avLst/>
          </a:prstGeom>
        </p:spPr>
        <p:txBody>
          <a:bodyPr/>
          <a:lstStyle>
            <a:lvl1pPr fontAlgn="auto">
              <a:spcBef>
                <a:spcPts val="0"/>
              </a:spcBef>
              <a:spcAft>
                <a:spcPts val="0"/>
              </a:spcAft>
              <a:defRPr>
                <a:solidFill>
                  <a:schemeClr val="tx1"/>
                </a:solidFill>
                <a:latin typeface="Arial" pitchFamily="34" charset="0"/>
                <a:cs typeface="Arial" pitchFamily="34" charset="0"/>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a:prstGeom prst="rect">
            <a:avLst/>
          </a:prstGeom>
        </p:spPr>
        <p:txBody>
          <a:bodyPr/>
          <a:lstStyle>
            <a:lvl1pPr fontAlgn="auto">
              <a:spcBef>
                <a:spcPts val="0"/>
              </a:spcBef>
              <a:spcAft>
                <a:spcPts val="0"/>
              </a:spcAft>
              <a:defRPr>
                <a:solidFill>
                  <a:schemeClr val="tx1"/>
                </a:solidFill>
                <a:latin typeface="Arial" pitchFamily="34" charset="0"/>
                <a:cs typeface="Arial" pitchFamily="34" charset="0"/>
              </a:defRPr>
            </a:lvl1pPr>
          </a:lstStyle>
          <a:p>
            <a:pPr>
              <a:defRPr/>
            </a:pPr>
            <a:fld id="{A6E2DCF1-0830-4461-BFEE-84DBF489ACE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5059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613525"/>
            <a:ext cx="2133600" cy="244475"/>
          </a:xfrm>
          <a:prstGeom prst="rect">
            <a:avLst/>
          </a:prstGeom>
        </p:spPr>
        <p:txBody>
          <a:bodyPr/>
          <a:lstStyle>
            <a:lvl1pPr>
              <a:defRPr>
                <a:latin typeface="Arial" pitchFamily="34" charset="0"/>
                <a:cs typeface="Arial" pitchFamily="34" charset="0"/>
              </a:defRPr>
            </a:lvl1pPr>
          </a:lstStyle>
          <a:p>
            <a:pPr>
              <a:defRPr/>
            </a:pPr>
            <a:fld id="{DE26F142-5C1A-4772-B11A-459EAD4FD8E3}" type="datetimeFigureOut">
              <a:rPr lang="en-US"/>
              <a:pPr>
                <a:defRPr/>
              </a:pPr>
              <a:t>1/4/2012</a:t>
            </a:fld>
            <a:endParaRPr lang="en-US"/>
          </a:p>
        </p:txBody>
      </p:sp>
      <p:sp>
        <p:nvSpPr>
          <p:cNvPr id="5" name="Rectangle 5"/>
          <p:cNvSpPr>
            <a:spLocks noGrp="1" noChangeArrowheads="1"/>
          </p:cNvSpPr>
          <p:nvPr>
            <p:ph type="ftr" sz="quarter" idx="11"/>
          </p:nvPr>
        </p:nvSpPr>
        <p:spPr>
          <a:xfrm>
            <a:off x="3124200" y="6613525"/>
            <a:ext cx="2895600" cy="244475"/>
          </a:xfrm>
          <a:prstGeom prst="rect">
            <a:avLst/>
          </a:prstGeom>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613525"/>
            <a:ext cx="2133600" cy="244475"/>
          </a:xfrm>
          <a:prstGeom prst="rect">
            <a:avLst/>
          </a:prstGeom>
        </p:spPr>
        <p:txBody>
          <a:bodyPr/>
          <a:lstStyle>
            <a:lvl1pPr>
              <a:defRPr>
                <a:latin typeface="Arial" pitchFamily="34" charset="0"/>
                <a:cs typeface="Arial" pitchFamily="34" charset="0"/>
              </a:defRPr>
            </a:lvl1pPr>
          </a:lstStyle>
          <a:p>
            <a:pPr>
              <a:defRPr/>
            </a:pPr>
            <a:fld id="{6E014A1F-C9EE-47D6-9E34-EF7726EEB11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613525"/>
            <a:ext cx="2133600" cy="244475"/>
          </a:xfrm>
          <a:prstGeom prst="rect">
            <a:avLst/>
          </a:prstGeom>
        </p:spPr>
        <p:txBody>
          <a:bodyPr/>
          <a:lstStyle>
            <a:lvl1pPr>
              <a:defRPr>
                <a:latin typeface="Arial" pitchFamily="34" charset="0"/>
                <a:cs typeface="Arial" pitchFamily="34" charset="0"/>
              </a:defRPr>
            </a:lvl1pPr>
          </a:lstStyle>
          <a:p>
            <a:pPr>
              <a:defRPr/>
            </a:pPr>
            <a:fld id="{E713A26A-6C16-49D2-B0A7-6EDB1ECE6E0D}" type="datetimeFigureOut">
              <a:rPr lang="en-US"/>
              <a:pPr>
                <a:defRPr/>
              </a:pPr>
              <a:t>1/4/2012</a:t>
            </a:fld>
            <a:endParaRPr lang="en-US"/>
          </a:p>
        </p:txBody>
      </p:sp>
      <p:sp>
        <p:nvSpPr>
          <p:cNvPr id="3" name="Rectangle 5"/>
          <p:cNvSpPr>
            <a:spLocks noGrp="1" noChangeArrowheads="1"/>
          </p:cNvSpPr>
          <p:nvPr>
            <p:ph type="ftr" sz="quarter" idx="11"/>
          </p:nvPr>
        </p:nvSpPr>
        <p:spPr>
          <a:xfrm>
            <a:off x="3124200" y="6613525"/>
            <a:ext cx="2895600" cy="244475"/>
          </a:xfrm>
          <a:prstGeom prst="rect">
            <a:avLst/>
          </a:prstGeom>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a:xfrm>
            <a:off x="6553200" y="6613525"/>
            <a:ext cx="2133600" cy="244475"/>
          </a:xfrm>
          <a:prstGeom prst="rect">
            <a:avLst/>
          </a:prstGeom>
        </p:spPr>
        <p:txBody>
          <a:bodyPr/>
          <a:lstStyle>
            <a:lvl1pPr>
              <a:defRPr>
                <a:latin typeface="Arial" pitchFamily="34" charset="0"/>
                <a:cs typeface="Arial" pitchFamily="34" charset="0"/>
              </a:defRPr>
            </a:lvl1pPr>
          </a:lstStyle>
          <a:p>
            <a:pPr>
              <a:defRPr/>
            </a:pPr>
            <a:fld id="{C34F2B9D-33C3-4B1C-8BF0-DB50DFB4C2F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a:srcRect l="20966" r="9180" b="20078"/>
          <a:stretch>
            <a:fillRect/>
          </a:stretch>
        </p:blipFill>
        <p:spPr bwMode="auto">
          <a:xfrm>
            <a:off x="1357313" y="0"/>
            <a:ext cx="7786687" cy="6858000"/>
          </a:xfrm>
          <a:prstGeom prst="rect">
            <a:avLst/>
          </a:prstGeom>
          <a:noFill/>
          <a:ln w="9525">
            <a:noFill/>
            <a:miter lim="800000"/>
            <a:headEnd/>
            <a:tailEnd/>
          </a:ln>
        </p:spPr>
      </p:pic>
      <p:pic>
        <p:nvPicPr>
          <p:cNvPr id="1027" name="Picture 1" descr="geospace.JPG"/>
          <p:cNvPicPr>
            <a:picLocks noChangeAspect="1"/>
          </p:cNvPicPr>
          <p:nvPr userDrawn="1"/>
        </p:nvPicPr>
        <p:blipFill>
          <a:blip r:embed="rId7"/>
          <a:srcRect l="30046" r="44601"/>
          <a:stretch>
            <a:fillRect/>
          </a:stretch>
        </p:blipFill>
        <p:spPr bwMode="auto">
          <a:xfrm>
            <a:off x="0" y="0"/>
            <a:ext cx="1285875" cy="6858000"/>
          </a:xfrm>
          <a:prstGeom prst="rect">
            <a:avLst/>
          </a:prstGeom>
          <a:noFill/>
          <a:ln w="9525">
            <a:noFill/>
            <a:miter lim="800000"/>
            <a:headEnd/>
            <a:tailEnd/>
          </a:ln>
        </p:spPr>
      </p:pic>
      <p:pic>
        <p:nvPicPr>
          <p:cNvPr id="1028" name="Picture 19" descr="Picture1"/>
          <p:cNvPicPr>
            <a:picLocks noChangeAspect="1" noChangeArrowheads="1"/>
          </p:cNvPicPr>
          <p:nvPr userDrawn="1"/>
        </p:nvPicPr>
        <p:blipFill>
          <a:blip r:embed="rId8"/>
          <a:srcRect/>
          <a:stretch>
            <a:fillRect/>
          </a:stretch>
        </p:blipFill>
        <p:spPr bwMode="auto">
          <a:xfrm>
            <a:off x="8072438" y="5857875"/>
            <a:ext cx="1000125" cy="1000125"/>
          </a:xfrm>
          <a:prstGeom prst="rect">
            <a:avLst/>
          </a:prstGeom>
          <a:noFill/>
          <a:ln w="9525">
            <a:noFill/>
            <a:miter lim="800000"/>
            <a:headEnd/>
            <a:tailEnd/>
          </a:ln>
        </p:spPr>
      </p:pic>
      <p:pic>
        <p:nvPicPr>
          <p:cNvPr id="1029" name="Picture 2" descr="C:\Users\tiwi\Downloads\logo_bu.jpg"/>
          <p:cNvPicPr>
            <a:picLocks noChangeAspect="1" noChangeArrowheads="1"/>
          </p:cNvPicPr>
          <p:nvPr userDrawn="1"/>
        </p:nvPicPr>
        <p:blipFill>
          <a:blip r:embed="rId9"/>
          <a:srcRect/>
          <a:stretch>
            <a:fillRect/>
          </a:stretch>
        </p:blipFill>
        <p:spPr bwMode="auto">
          <a:xfrm>
            <a:off x="7278688" y="6002338"/>
            <a:ext cx="722312" cy="712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file:///G:\Ryukyus\Figure+1.pp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285875" y="690563"/>
            <a:ext cx="7858125" cy="1877437"/>
          </a:xfrm>
          <a:prstGeom prst="rect">
            <a:avLst/>
          </a:prstGeom>
          <a:noFill/>
          <a:ln w="9525">
            <a:noFill/>
            <a:miter lim="800000"/>
            <a:headEnd/>
            <a:tailEnd/>
          </a:ln>
        </p:spPr>
        <p:txBody>
          <a:bodyPr wrap="square">
            <a:spAutoFit/>
          </a:bodyPr>
          <a:lstStyle/>
          <a:p>
            <a:pPr algn="ctr"/>
            <a:endParaRPr lang="en-US" b="1" dirty="0">
              <a:solidFill>
                <a:schemeClr val="bg1"/>
              </a:solidFill>
              <a:latin typeface="Aharoni" pitchFamily="2" charset="-79"/>
              <a:cs typeface="Aharoni" pitchFamily="2" charset="-79"/>
            </a:endParaRPr>
          </a:p>
          <a:p>
            <a:pPr algn="ctr"/>
            <a:endParaRPr lang="en-US" b="1" dirty="0">
              <a:solidFill>
                <a:schemeClr val="bg1"/>
              </a:solidFill>
              <a:latin typeface="Aharoni" pitchFamily="2" charset="-79"/>
              <a:cs typeface="Aharoni" pitchFamily="2" charset="-79"/>
            </a:endParaRPr>
          </a:p>
          <a:p>
            <a:pPr algn="ctr"/>
            <a:r>
              <a:rPr lang="id-ID" sz="2800" b="1" dirty="0">
                <a:solidFill>
                  <a:schemeClr val="bg1"/>
                </a:solidFill>
                <a:latin typeface="Aharoni" pitchFamily="2" charset="-79"/>
                <a:cs typeface="Aharoni" pitchFamily="2" charset="-79"/>
              </a:rPr>
              <a:t>INTELLECTUAL  SOCIAL RESPONSIBILITY (</a:t>
            </a:r>
            <a:r>
              <a:rPr lang="id-ID" sz="2800" b="1" dirty="0" smtClean="0">
                <a:solidFill>
                  <a:schemeClr val="bg1"/>
                </a:solidFill>
                <a:latin typeface="Aharoni" pitchFamily="2" charset="-79"/>
                <a:cs typeface="Aharoni" pitchFamily="2" charset="-79"/>
              </a:rPr>
              <a:t>I</a:t>
            </a:r>
            <a:r>
              <a:rPr lang="en-US" sz="2800" b="1" dirty="0" smtClean="0">
                <a:solidFill>
                  <a:schemeClr val="bg1"/>
                </a:solidFill>
                <a:latin typeface="Aharoni" pitchFamily="2" charset="-79"/>
                <a:cs typeface="Aharoni" pitchFamily="2" charset="-79"/>
              </a:rPr>
              <a:t>S</a:t>
            </a:r>
            <a:r>
              <a:rPr lang="id-ID" sz="2800" b="1" dirty="0" smtClean="0">
                <a:solidFill>
                  <a:schemeClr val="bg1"/>
                </a:solidFill>
                <a:latin typeface="Aharoni" pitchFamily="2" charset="-79"/>
                <a:cs typeface="Aharoni" pitchFamily="2" charset="-79"/>
              </a:rPr>
              <a:t>R</a:t>
            </a:r>
            <a:r>
              <a:rPr lang="id-ID" sz="2800" b="1" dirty="0">
                <a:solidFill>
                  <a:schemeClr val="bg1"/>
                </a:solidFill>
                <a:latin typeface="Aharoni" pitchFamily="2" charset="-79"/>
                <a:cs typeface="Aharoni" pitchFamily="2" charset="-79"/>
              </a:rPr>
              <a:t>)</a:t>
            </a:r>
          </a:p>
          <a:p>
            <a:pPr algn="ctr"/>
            <a:endParaRPr lang="id-ID" sz="2800" b="1" dirty="0">
              <a:solidFill>
                <a:schemeClr val="bg1"/>
              </a:solidFill>
              <a:latin typeface="Aharoni" pitchFamily="2" charset="-79"/>
              <a:cs typeface="Aharoni" pitchFamily="2" charset="-79"/>
            </a:endParaRPr>
          </a:p>
          <a:p>
            <a:pPr algn="ctr"/>
            <a:endParaRPr lang="id-ID" sz="2400" b="1" dirty="0">
              <a:solidFill>
                <a:schemeClr val="bg1"/>
              </a:solidFill>
              <a:latin typeface="Aharoni" pitchFamily="2" charset="-79"/>
              <a:cs typeface="Aharoni" pitchFamily="2" charset="-79"/>
            </a:endParaRPr>
          </a:p>
        </p:txBody>
      </p:sp>
      <p:sp>
        <p:nvSpPr>
          <p:cNvPr id="3" name="Rectangle 2"/>
          <p:cNvSpPr txBox="1">
            <a:spLocks noChangeArrowheads="1"/>
          </p:cNvSpPr>
          <p:nvPr/>
        </p:nvSpPr>
        <p:spPr bwMode="auto">
          <a:xfrm>
            <a:off x="261968" y="5291158"/>
            <a:ext cx="8667750" cy="1066800"/>
          </a:xfrm>
          <a:prstGeom prst="rect">
            <a:avLst/>
          </a:prstGeom>
          <a:noFill/>
          <a:ln w="9525">
            <a:noFill/>
            <a:miter lim="800000"/>
            <a:headEnd/>
            <a:tailEnd/>
          </a:ln>
          <a:effectLst/>
        </p:spPr>
        <p:txBody>
          <a:bodyPr lIns="92075" tIns="46038" rIns="92075" bIns="46038" anchor="b"/>
          <a:lstStyle/>
          <a:p>
            <a:pPr algn="ctr" eaLnBrk="1" hangingPunct="1">
              <a:defRPr/>
            </a:pPr>
            <a:r>
              <a:rPr lang="nb-NO" sz="3200" b="1" kern="0" dirty="0">
                <a:solidFill>
                  <a:srgbClr val="FFFF00"/>
                </a:solidFill>
                <a:effectLst>
                  <a:outerShdw blurRad="38100" dist="38100" dir="2700000" algn="tl">
                    <a:srgbClr val="000000"/>
                  </a:outerShdw>
                </a:effectLst>
                <a:latin typeface="+mj-lt"/>
                <a:ea typeface="+mj-ea"/>
                <a:cs typeface="+mj-cs"/>
              </a:rPr>
              <a:t/>
            </a:r>
            <a:br>
              <a:rPr lang="nb-NO" sz="3200" b="1" kern="0" dirty="0">
                <a:solidFill>
                  <a:srgbClr val="FFFF00"/>
                </a:solidFill>
                <a:effectLst>
                  <a:outerShdw blurRad="38100" dist="38100" dir="2700000" algn="tl">
                    <a:srgbClr val="000000"/>
                  </a:outerShdw>
                </a:effectLst>
                <a:latin typeface="+mj-lt"/>
                <a:ea typeface="+mj-ea"/>
                <a:cs typeface="+mj-cs"/>
              </a:rPr>
            </a:br>
            <a:r>
              <a:rPr lang="nb-NO" sz="3200" b="1" kern="0" dirty="0">
                <a:solidFill>
                  <a:srgbClr val="FFFF00"/>
                </a:solidFill>
                <a:effectLst>
                  <a:outerShdw blurRad="38100" dist="38100" dir="2700000" algn="tl">
                    <a:srgbClr val="000000"/>
                  </a:outerShdw>
                </a:effectLst>
                <a:latin typeface="+mj-lt"/>
                <a:ea typeface="+mj-ea"/>
                <a:cs typeface="+mj-cs"/>
              </a:rPr>
              <a:t/>
            </a:r>
            <a:br>
              <a:rPr lang="nb-NO" sz="3200" b="1" kern="0" dirty="0">
                <a:solidFill>
                  <a:srgbClr val="FFFF00"/>
                </a:solidFill>
                <a:effectLst>
                  <a:outerShdw blurRad="38100" dist="38100" dir="2700000" algn="tl">
                    <a:srgbClr val="000000"/>
                  </a:outerShdw>
                </a:effectLst>
                <a:latin typeface="+mj-lt"/>
                <a:ea typeface="+mj-ea"/>
                <a:cs typeface="+mj-cs"/>
              </a:rPr>
            </a:br>
            <a:r>
              <a:rPr lang="nb-NO" sz="2400" b="1" kern="0" dirty="0">
                <a:solidFill>
                  <a:srgbClr val="FFFF00"/>
                </a:solidFill>
                <a:latin typeface="Arial" pitchFamily="34" charset="0"/>
                <a:ea typeface="+mj-ea"/>
                <a:cs typeface="Arial" pitchFamily="34" charset="0"/>
              </a:rPr>
              <a:t>BIRO PERENCANAAN DAN KERJASAMA LUAR NEGERI</a:t>
            </a:r>
            <a:br>
              <a:rPr lang="nb-NO" sz="2400" b="1" kern="0" dirty="0">
                <a:solidFill>
                  <a:srgbClr val="FFFF00"/>
                </a:solidFill>
                <a:latin typeface="Arial" pitchFamily="34" charset="0"/>
                <a:ea typeface="+mj-ea"/>
                <a:cs typeface="Arial" pitchFamily="34" charset="0"/>
              </a:rPr>
            </a:br>
            <a:r>
              <a:rPr lang="nb-NO" sz="2400" b="1" kern="0" dirty="0">
                <a:solidFill>
                  <a:srgbClr val="FFFF00"/>
                </a:solidFill>
                <a:latin typeface="Arial" pitchFamily="34" charset="0"/>
                <a:ea typeface="+mj-ea"/>
                <a:cs typeface="Arial" pitchFamily="34" charset="0"/>
              </a:rPr>
              <a:t>KEMENTERIAN PENDIDIKAN </a:t>
            </a:r>
            <a:r>
              <a:rPr lang="nb-NO" sz="2400" b="1" kern="0" dirty="0" smtClean="0">
                <a:solidFill>
                  <a:srgbClr val="FFFF00"/>
                </a:solidFill>
                <a:latin typeface="Arial" pitchFamily="34" charset="0"/>
                <a:ea typeface="+mj-ea"/>
                <a:cs typeface="Arial" pitchFamily="34" charset="0"/>
              </a:rPr>
              <a:t>DAN KEBUDAYAAN</a:t>
            </a:r>
            <a:r>
              <a:rPr lang="nb-NO" sz="2400" b="1" kern="0" dirty="0">
                <a:solidFill>
                  <a:srgbClr val="FFFF00"/>
                </a:solidFill>
                <a:latin typeface="Arial" pitchFamily="34" charset="0"/>
                <a:ea typeface="+mj-ea"/>
                <a:cs typeface="Arial" pitchFamily="34" charset="0"/>
              </a:rPr>
              <a:t/>
            </a:r>
            <a:br>
              <a:rPr lang="nb-NO" sz="2400" b="1" kern="0" dirty="0">
                <a:solidFill>
                  <a:srgbClr val="FFFF00"/>
                </a:solidFill>
                <a:latin typeface="Arial" pitchFamily="34" charset="0"/>
                <a:ea typeface="+mj-ea"/>
                <a:cs typeface="Arial" pitchFamily="34" charset="0"/>
              </a:rPr>
            </a:br>
            <a:r>
              <a:rPr lang="nb-NO" sz="2400" b="1" kern="0" dirty="0" smtClean="0">
                <a:solidFill>
                  <a:srgbClr val="FFFF00"/>
                </a:solidFill>
                <a:latin typeface="Arial" pitchFamily="34" charset="0"/>
                <a:ea typeface="+mj-ea"/>
                <a:cs typeface="Arial" pitchFamily="34" charset="0"/>
              </a:rPr>
              <a:t>2012</a:t>
            </a:r>
            <a:endParaRPr lang="en-US" sz="2400" b="1" kern="0" dirty="0">
              <a:solidFill>
                <a:srgbClr val="FFFF00"/>
              </a:solidFill>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1428750" y="500063"/>
            <a:ext cx="7286625" cy="954087"/>
          </a:xfrm>
          <a:prstGeom prst="rect">
            <a:avLst/>
          </a:prstGeom>
          <a:noFill/>
          <a:ln w="9525">
            <a:noFill/>
            <a:miter lim="800000"/>
            <a:headEnd/>
            <a:tailEnd/>
          </a:ln>
        </p:spPr>
        <p:txBody>
          <a:bodyPr>
            <a:spAutoFit/>
          </a:bodyPr>
          <a:lstStyle/>
          <a:p>
            <a:pPr algn="ctr"/>
            <a:r>
              <a:rPr lang="id-ID" sz="2800" b="1">
                <a:solidFill>
                  <a:schemeClr val="bg1"/>
                </a:solidFill>
              </a:rPr>
              <a:t>Intellectual social responsibility</a:t>
            </a:r>
          </a:p>
          <a:p>
            <a:pPr algn="ctr"/>
            <a:r>
              <a:rPr lang="id-ID" sz="2800" b="1">
                <a:solidFill>
                  <a:schemeClr val="bg1"/>
                </a:solidFill>
              </a:rPr>
              <a:t>Program BU (3)</a:t>
            </a:r>
          </a:p>
        </p:txBody>
      </p:sp>
      <p:sp>
        <p:nvSpPr>
          <p:cNvPr id="15363" name="TextBox 6"/>
          <p:cNvSpPr txBox="1">
            <a:spLocks noChangeArrowheads="1"/>
          </p:cNvSpPr>
          <p:nvPr/>
        </p:nvSpPr>
        <p:spPr bwMode="auto">
          <a:xfrm>
            <a:off x="1500188" y="1804988"/>
            <a:ext cx="7429500" cy="5262562"/>
          </a:xfrm>
          <a:prstGeom prst="rect">
            <a:avLst/>
          </a:prstGeom>
          <a:noFill/>
          <a:ln w="9525">
            <a:noFill/>
            <a:miter lim="800000"/>
            <a:headEnd/>
            <a:tailEnd/>
          </a:ln>
        </p:spPr>
        <p:txBody>
          <a:bodyPr>
            <a:spAutoFit/>
          </a:bodyPr>
          <a:lstStyle/>
          <a:p>
            <a:r>
              <a:rPr lang="id-ID" sz="2400" b="1">
                <a:solidFill>
                  <a:schemeClr val="bg1"/>
                </a:solidFill>
              </a:rPr>
              <a:t>ISR akan memberikan pesan dan kesan positif kepada masyarakat yang menjelaskan berbagai upaya dan kegiatan yang dilakukan oleh para penerima BU dalam kegiatan belajar mereka dan dalam mengembangkan ilmu dan pengetahuan</a:t>
            </a:r>
            <a:endParaRPr lang="en-US" sz="2400" b="1">
              <a:solidFill>
                <a:schemeClr val="bg1"/>
              </a:solidFill>
            </a:endParaRPr>
          </a:p>
          <a:p>
            <a:endParaRPr lang="id-ID" sz="2400" b="1">
              <a:solidFill>
                <a:schemeClr val="bg1"/>
              </a:solidFill>
            </a:endParaRPr>
          </a:p>
          <a:p>
            <a:r>
              <a:rPr lang="id-ID" sz="2400" b="1">
                <a:solidFill>
                  <a:schemeClr val="bg1"/>
                </a:solidFill>
              </a:rPr>
              <a:t>ISR Sebagai langkah awal untuk desiminasi hasil-hasil akademik dan penelitian yanbg dilakukan oleh institusi perguruan tinggi</a:t>
            </a:r>
            <a:endParaRPr lang="en-US" sz="2400" b="1">
              <a:solidFill>
                <a:schemeClr val="bg1"/>
              </a:solidFill>
            </a:endParaRPr>
          </a:p>
          <a:p>
            <a:endParaRPr lang="en-US" sz="2400" b="1">
              <a:solidFill>
                <a:schemeClr val="bg1"/>
              </a:solidFill>
            </a:endParaRPr>
          </a:p>
          <a:p>
            <a:endParaRPr lang="en-US" sz="2400" b="1">
              <a:solidFill>
                <a:schemeClr val="bg1"/>
              </a:solidFill>
            </a:endParaRPr>
          </a:p>
          <a:p>
            <a:endParaRPr lang="en-US" sz="2400" b="1">
              <a:solidFill>
                <a:schemeClr val="bg1"/>
              </a:solidFill>
            </a:endParaRPr>
          </a:p>
          <a:p>
            <a:endParaRPr lang="en-US" sz="2400" b="1">
              <a:solidFill>
                <a:schemeClr val="bg1"/>
              </a:solidFill>
            </a:endParaRPr>
          </a:p>
          <a:p>
            <a:endParaRPr lang="en-US" sz="2400" b="1">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1428750" y="500063"/>
            <a:ext cx="7286625" cy="954087"/>
          </a:xfrm>
          <a:prstGeom prst="rect">
            <a:avLst/>
          </a:prstGeom>
          <a:noFill/>
          <a:ln w="9525">
            <a:noFill/>
            <a:miter lim="800000"/>
            <a:headEnd/>
            <a:tailEnd/>
          </a:ln>
        </p:spPr>
        <p:txBody>
          <a:bodyPr>
            <a:spAutoFit/>
          </a:bodyPr>
          <a:lstStyle/>
          <a:p>
            <a:pPr algn="ctr"/>
            <a:r>
              <a:rPr lang="id-ID" sz="2800" b="1">
                <a:solidFill>
                  <a:schemeClr val="bg1"/>
                </a:solidFill>
              </a:rPr>
              <a:t>Intellectual social responsibility</a:t>
            </a:r>
          </a:p>
          <a:p>
            <a:pPr algn="ctr"/>
            <a:r>
              <a:rPr lang="id-ID" sz="2800" b="1">
                <a:solidFill>
                  <a:schemeClr val="bg1"/>
                </a:solidFill>
              </a:rPr>
              <a:t>Program BU (4)</a:t>
            </a:r>
          </a:p>
        </p:txBody>
      </p:sp>
      <p:sp>
        <p:nvSpPr>
          <p:cNvPr id="16387" name="TextBox 6"/>
          <p:cNvSpPr txBox="1">
            <a:spLocks noChangeArrowheads="1"/>
          </p:cNvSpPr>
          <p:nvPr/>
        </p:nvSpPr>
        <p:spPr bwMode="auto">
          <a:xfrm>
            <a:off x="1500188" y="1804988"/>
            <a:ext cx="7429500" cy="4031873"/>
          </a:xfrm>
          <a:prstGeom prst="rect">
            <a:avLst/>
          </a:prstGeom>
          <a:noFill/>
          <a:ln w="9525">
            <a:noFill/>
            <a:miter lim="800000"/>
            <a:headEnd/>
            <a:tailEnd/>
          </a:ln>
        </p:spPr>
        <p:txBody>
          <a:bodyPr>
            <a:spAutoFit/>
          </a:bodyPr>
          <a:lstStyle/>
          <a:p>
            <a:r>
              <a:rPr lang="id-ID" sz="3200" b="1" dirty="0">
                <a:solidFill>
                  <a:srgbClr val="FFFF00"/>
                </a:solidFill>
              </a:rPr>
              <a:t>Lebih lanjut, melalui ISR para akademisi dan intelektual harus meningkatkan peran mereka untuk pembangunan berkelanjutan yang pada gilirannya dapat meningkatkan mutu kehidupan umat manusia dalam semua aspek. </a:t>
            </a:r>
            <a:endParaRPr lang="en-US" sz="3200" b="1" dirty="0">
              <a:solidFill>
                <a:srgbClr val="FFFF00"/>
              </a:solidFill>
            </a:endParaRPr>
          </a:p>
          <a:p>
            <a:endParaRPr lang="en-US" sz="3200" b="1"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UP1050303.JPG"/>
          <p:cNvPicPr>
            <a:picLocks noChangeAspect="1" noChangeArrowheads="1"/>
          </p:cNvPicPr>
          <p:nvPr/>
        </p:nvPicPr>
        <p:blipFill>
          <a:blip r:embed="rId2"/>
          <a:srcRect/>
          <a:stretch>
            <a:fillRect/>
          </a:stretch>
        </p:blipFill>
        <p:spPr bwMode="auto">
          <a:xfrm>
            <a:off x="0" y="0"/>
            <a:ext cx="4714875" cy="3714750"/>
          </a:xfrm>
          <a:prstGeom prst="rect">
            <a:avLst/>
          </a:prstGeom>
          <a:noFill/>
          <a:ln w="9525">
            <a:noFill/>
            <a:miter lim="800000"/>
            <a:headEnd/>
            <a:tailEnd/>
          </a:ln>
        </p:spPr>
      </p:pic>
      <p:pic>
        <p:nvPicPr>
          <p:cNvPr id="17411" name="Picture 2" descr="G:\TaufikBU.jpg"/>
          <p:cNvPicPr>
            <a:picLocks noChangeAspect="1" noChangeArrowheads="1"/>
          </p:cNvPicPr>
          <p:nvPr/>
        </p:nvPicPr>
        <p:blipFill>
          <a:blip r:embed="rId3"/>
          <a:srcRect/>
          <a:stretch>
            <a:fillRect/>
          </a:stretch>
        </p:blipFill>
        <p:spPr bwMode="auto">
          <a:xfrm>
            <a:off x="3671888" y="3194050"/>
            <a:ext cx="5472112" cy="3663950"/>
          </a:xfrm>
          <a:prstGeom prst="rect">
            <a:avLst/>
          </a:prstGeom>
          <a:noFill/>
          <a:ln w="9525">
            <a:noFill/>
            <a:miter lim="800000"/>
            <a:headEnd/>
            <a:tailEnd/>
          </a:ln>
        </p:spPr>
      </p:pic>
      <p:sp>
        <p:nvSpPr>
          <p:cNvPr id="17412" name="TextBox 5"/>
          <p:cNvSpPr txBox="1">
            <a:spLocks noChangeArrowheads="1"/>
          </p:cNvSpPr>
          <p:nvPr/>
        </p:nvSpPr>
        <p:spPr bwMode="auto">
          <a:xfrm>
            <a:off x="1428750" y="500063"/>
            <a:ext cx="7286625" cy="954087"/>
          </a:xfrm>
          <a:prstGeom prst="rect">
            <a:avLst/>
          </a:prstGeom>
          <a:noFill/>
          <a:ln w="9525">
            <a:noFill/>
            <a:miter lim="800000"/>
            <a:headEnd/>
            <a:tailEnd/>
          </a:ln>
        </p:spPr>
        <p:txBody>
          <a:bodyPr>
            <a:spAutoFit/>
          </a:bodyPr>
          <a:lstStyle/>
          <a:p>
            <a:pPr algn="ctr"/>
            <a:r>
              <a:rPr lang="en-US" sz="2800" b="1">
                <a:solidFill>
                  <a:schemeClr val="bg1"/>
                </a:solidFill>
              </a:rPr>
              <a:t>Example of ISR (1): winning student  entrepreneurships</a:t>
            </a:r>
            <a:r>
              <a:rPr lang="id-ID" sz="2800" b="1">
                <a:solidFill>
                  <a:schemeClr val="bg1"/>
                </a:solidFill>
              </a:rPr>
              <a:t> program</a:t>
            </a: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Bu\BCI.jpg"/>
          <p:cNvPicPr>
            <a:picLocks noChangeAspect="1" noChangeArrowheads="1"/>
          </p:cNvPicPr>
          <p:nvPr/>
        </p:nvPicPr>
        <p:blipFill>
          <a:blip r:embed="rId2"/>
          <a:srcRect/>
          <a:stretch>
            <a:fillRect/>
          </a:stretch>
        </p:blipFill>
        <p:spPr bwMode="auto">
          <a:xfrm>
            <a:off x="0" y="0"/>
            <a:ext cx="4876800" cy="3657600"/>
          </a:xfrm>
          <a:prstGeom prst="rect">
            <a:avLst/>
          </a:prstGeom>
          <a:noFill/>
          <a:ln w="9525">
            <a:noFill/>
            <a:miter lim="800000"/>
            <a:headEnd/>
            <a:tailEnd/>
          </a:ln>
        </p:spPr>
      </p:pic>
      <p:pic>
        <p:nvPicPr>
          <p:cNvPr id="18435" name="Picture 3" descr="D:\Bu\Bc1.jpg"/>
          <p:cNvPicPr>
            <a:picLocks noChangeAspect="1" noChangeArrowheads="1"/>
          </p:cNvPicPr>
          <p:nvPr/>
        </p:nvPicPr>
        <p:blipFill>
          <a:blip r:embed="rId3"/>
          <a:srcRect/>
          <a:stretch>
            <a:fillRect/>
          </a:stretch>
        </p:blipFill>
        <p:spPr bwMode="auto">
          <a:xfrm>
            <a:off x="4114800" y="3086100"/>
            <a:ext cx="5029200" cy="3771900"/>
          </a:xfrm>
          <a:prstGeom prst="rect">
            <a:avLst/>
          </a:prstGeom>
          <a:noFill/>
          <a:ln w="9525">
            <a:noFill/>
            <a:miter lim="800000"/>
            <a:headEnd/>
            <a:tailEnd/>
          </a:ln>
        </p:spPr>
      </p:pic>
      <p:sp>
        <p:nvSpPr>
          <p:cNvPr id="18436" name="TextBox 5"/>
          <p:cNvSpPr txBox="1">
            <a:spLocks noChangeArrowheads="1"/>
          </p:cNvSpPr>
          <p:nvPr/>
        </p:nvSpPr>
        <p:spPr bwMode="auto">
          <a:xfrm>
            <a:off x="5072063" y="500063"/>
            <a:ext cx="3643312" cy="1384300"/>
          </a:xfrm>
          <a:prstGeom prst="rect">
            <a:avLst/>
          </a:prstGeom>
          <a:noFill/>
          <a:ln w="9525">
            <a:noFill/>
            <a:miter lim="800000"/>
            <a:headEnd/>
            <a:tailEnd/>
          </a:ln>
        </p:spPr>
        <p:txBody>
          <a:bodyPr>
            <a:spAutoFit/>
          </a:bodyPr>
          <a:lstStyle/>
          <a:p>
            <a:pPr algn="ctr"/>
            <a:r>
              <a:rPr lang="en-US" sz="2800" b="1">
                <a:solidFill>
                  <a:schemeClr val="bg1"/>
                </a:solidFill>
              </a:rPr>
              <a:t>Example of ISR (</a:t>
            </a:r>
            <a:r>
              <a:rPr lang="id-ID" sz="2800" b="1">
                <a:solidFill>
                  <a:schemeClr val="bg1"/>
                </a:solidFill>
              </a:rPr>
              <a:t>2</a:t>
            </a:r>
            <a:r>
              <a:rPr lang="en-US" sz="2800" b="1">
                <a:solidFill>
                  <a:schemeClr val="bg1"/>
                </a:solidFill>
              </a:rPr>
              <a:t>): Dissemination of Research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94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19460" name="Picture 7" descr="r1"/>
          <p:cNvPicPr>
            <a:picLocks noChangeAspect="1" noChangeArrowheads="1"/>
          </p:cNvPicPr>
          <p:nvPr/>
        </p:nvPicPr>
        <p:blipFill>
          <a:blip r:embed="rId2"/>
          <a:srcRect/>
          <a:stretch>
            <a:fillRect/>
          </a:stretch>
        </p:blipFill>
        <p:spPr bwMode="auto">
          <a:xfrm>
            <a:off x="0" y="0"/>
            <a:ext cx="9144000" cy="1235075"/>
          </a:xfrm>
          <a:prstGeom prst="rect">
            <a:avLst/>
          </a:prstGeom>
          <a:noFill/>
          <a:ln w="9525">
            <a:noFill/>
            <a:miter lim="800000"/>
            <a:headEnd/>
            <a:tailEnd/>
          </a:ln>
        </p:spPr>
      </p:pic>
      <p:sp>
        <p:nvSpPr>
          <p:cNvPr id="5" name="Text Box 6"/>
          <p:cNvSpPr txBox="1">
            <a:spLocks noChangeArrowheads="1"/>
          </p:cNvSpPr>
          <p:nvPr/>
        </p:nvSpPr>
        <p:spPr bwMode="auto">
          <a:xfrm>
            <a:off x="533400" y="762000"/>
            <a:ext cx="3657600" cy="519113"/>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b="1">
                <a:solidFill>
                  <a:srgbClr val="0000CC"/>
                </a:solidFill>
                <a:effectLst>
                  <a:outerShdw blurRad="38100" dist="38100" dir="2700000" algn="tl">
                    <a:srgbClr val="C0C0C0"/>
                  </a:outerShdw>
                </a:effectLst>
                <a:latin typeface="Arial Narrow" pitchFamily="34" charset="0"/>
                <a:cs typeface="Arial" pitchFamily="34" charset="0"/>
              </a:rPr>
              <a:t>PUBLIKASI MEDIA MASSA</a:t>
            </a:r>
            <a:r>
              <a:rPr lang="id-ID" sz="2800" b="1">
                <a:solidFill>
                  <a:srgbClr val="0000CC"/>
                </a:solidFill>
                <a:effectLst>
                  <a:outerShdw blurRad="38100" dist="38100" dir="2700000" algn="tl">
                    <a:srgbClr val="C0C0C0"/>
                  </a:outerShdw>
                </a:effectLst>
                <a:latin typeface="Arial Narrow" pitchFamily="34" charset="0"/>
                <a:cs typeface="Arial" pitchFamily="34" charset="0"/>
              </a:rPr>
              <a:t> </a:t>
            </a:r>
            <a:endParaRPr lang="en-US" sz="2800" b="1">
              <a:solidFill>
                <a:srgbClr val="0000CC"/>
              </a:solidFill>
              <a:effectLst>
                <a:outerShdw blurRad="38100" dist="38100" dir="2700000" algn="tl">
                  <a:srgbClr val="C0C0C0"/>
                </a:outerShdw>
              </a:effectLst>
              <a:latin typeface="Arial Narrow" pitchFamily="34" charset="0"/>
              <a:cs typeface="Arial" pitchFamily="34" charset="0"/>
            </a:endParaRPr>
          </a:p>
        </p:txBody>
      </p:sp>
      <p:pic>
        <p:nvPicPr>
          <p:cNvPr id="19462" name="Picture 8" descr="r2"/>
          <p:cNvPicPr>
            <a:picLocks noChangeAspect="1" noChangeArrowheads="1"/>
          </p:cNvPicPr>
          <p:nvPr/>
        </p:nvPicPr>
        <p:blipFill>
          <a:blip r:embed="rId3"/>
          <a:srcRect/>
          <a:stretch>
            <a:fillRect/>
          </a:stretch>
        </p:blipFill>
        <p:spPr bwMode="auto">
          <a:xfrm>
            <a:off x="0" y="1219200"/>
            <a:ext cx="2024063" cy="2638425"/>
          </a:xfrm>
          <a:prstGeom prst="rect">
            <a:avLst/>
          </a:prstGeom>
          <a:noFill/>
          <a:ln w="9525">
            <a:noFill/>
            <a:miter lim="800000"/>
            <a:headEnd/>
            <a:tailEnd/>
          </a:ln>
        </p:spPr>
      </p:pic>
      <p:pic>
        <p:nvPicPr>
          <p:cNvPr id="19463" name="Picture 9" descr="r3"/>
          <p:cNvPicPr>
            <a:picLocks noChangeAspect="1" noChangeArrowheads="1"/>
          </p:cNvPicPr>
          <p:nvPr/>
        </p:nvPicPr>
        <p:blipFill>
          <a:blip r:embed="rId4"/>
          <a:srcRect/>
          <a:stretch>
            <a:fillRect/>
          </a:stretch>
        </p:blipFill>
        <p:spPr bwMode="auto">
          <a:xfrm>
            <a:off x="0" y="3886200"/>
            <a:ext cx="1981200" cy="2971800"/>
          </a:xfrm>
          <a:prstGeom prst="rect">
            <a:avLst/>
          </a:prstGeom>
          <a:noFill/>
          <a:ln w="9525">
            <a:noFill/>
            <a:miter lim="800000"/>
            <a:headEnd/>
            <a:tailEnd/>
          </a:ln>
        </p:spPr>
      </p:pic>
      <p:pic>
        <p:nvPicPr>
          <p:cNvPr id="19464" name="Picture 10" descr="r6"/>
          <p:cNvPicPr>
            <a:picLocks noChangeAspect="1" noChangeArrowheads="1"/>
          </p:cNvPicPr>
          <p:nvPr/>
        </p:nvPicPr>
        <p:blipFill>
          <a:blip r:embed="rId5"/>
          <a:srcRect/>
          <a:stretch>
            <a:fillRect/>
          </a:stretch>
        </p:blipFill>
        <p:spPr bwMode="auto">
          <a:xfrm>
            <a:off x="1905000" y="3886200"/>
            <a:ext cx="1600200" cy="2971800"/>
          </a:xfrm>
          <a:prstGeom prst="rect">
            <a:avLst/>
          </a:prstGeom>
          <a:noFill/>
          <a:ln w="9525">
            <a:noFill/>
            <a:miter lim="800000"/>
            <a:headEnd/>
            <a:tailEnd/>
          </a:ln>
        </p:spPr>
      </p:pic>
      <p:pic>
        <p:nvPicPr>
          <p:cNvPr id="19465" name="Picture 11" descr="r5"/>
          <p:cNvPicPr>
            <a:picLocks noChangeAspect="1" noChangeArrowheads="1"/>
          </p:cNvPicPr>
          <p:nvPr/>
        </p:nvPicPr>
        <p:blipFill>
          <a:blip r:embed="rId6"/>
          <a:srcRect/>
          <a:stretch>
            <a:fillRect/>
          </a:stretch>
        </p:blipFill>
        <p:spPr bwMode="auto">
          <a:xfrm>
            <a:off x="1981200" y="1219200"/>
            <a:ext cx="1524000" cy="2667000"/>
          </a:xfrm>
          <a:prstGeom prst="rect">
            <a:avLst/>
          </a:prstGeom>
          <a:noFill/>
          <a:ln w="9525">
            <a:noFill/>
            <a:miter lim="800000"/>
            <a:headEnd/>
            <a:tailEnd/>
          </a:ln>
        </p:spPr>
      </p:pic>
      <p:pic>
        <p:nvPicPr>
          <p:cNvPr id="19466" name="Picture 12" descr="r4"/>
          <p:cNvPicPr>
            <a:picLocks noChangeAspect="1" noChangeArrowheads="1"/>
          </p:cNvPicPr>
          <p:nvPr/>
        </p:nvPicPr>
        <p:blipFill>
          <a:blip r:embed="rId7"/>
          <a:srcRect/>
          <a:stretch>
            <a:fillRect/>
          </a:stretch>
        </p:blipFill>
        <p:spPr bwMode="auto">
          <a:xfrm>
            <a:off x="3429000" y="1219200"/>
            <a:ext cx="5715000" cy="5638800"/>
          </a:xfrm>
          <a:prstGeom prst="rect">
            <a:avLst/>
          </a:prstGeom>
          <a:noFill/>
          <a:ln w="9525">
            <a:noFill/>
            <a:miter lim="800000"/>
            <a:headEnd/>
            <a:tailEnd/>
          </a:ln>
        </p:spPr>
      </p:pic>
      <p:sp>
        <p:nvSpPr>
          <p:cNvPr id="19467" name="Oval 13"/>
          <p:cNvSpPr>
            <a:spLocks noChangeArrowheads="1"/>
          </p:cNvSpPr>
          <p:nvPr/>
        </p:nvSpPr>
        <p:spPr bwMode="auto">
          <a:xfrm>
            <a:off x="6096000" y="1981200"/>
            <a:ext cx="2819400" cy="2209800"/>
          </a:xfrm>
          <a:prstGeom prst="ellipse">
            <a:avLst/>
          </a:prstGeom>
          <a:noFill/>
          <a:ln w="9525">
            <a:solidFill>
              <a:srgbClr val="FF0000"/>
            </a:solidFill>
            <a:round/>
            <a:headEnd/>
            <a:tailEnd/>
          </a:ln>
        </p:spPr>
        <p:txBody>
          <a:bodyPr wrap="none" anchor="ctr"/>
          <a:lstStyle/>
          <a:p>
            <a:endParaRPr lang="id-ID">
              <a:solidFill>
                <a:srgbClr val="FFFFFF"/>
              </a:solidFill>
            </a:endParaRPr>
          </a:p>
        </p:txBody>
      </p:sp>
      <p:sp>
        <p:nvSpPr>
          <p:cNvPr id="12" name="Text Box 6"/>
          <p:cNvSpPr txBox="1">
            <a:spLocks noChangeArrowheads="1"/>
          </p:cNvSpPr>
          <p:nvPr/>
        </p:nvSpPr>
        <p:spPr bwMode="auto">
          <a:xfrm>
            <a:off x="4648200" y="4891088"/>
            <a:ext cx="3657600" cy="519112"/>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b="1">
                <a:solidFill>
                  <a:srgbClr val="003399"/>
                </a:solidFill>
                <a:effectLst>
                  <a:outerShdw blurRad="38100" dist="38100" dir="2700000" algn="tl">
                    <a:srgbClr val="C0C0C0"/>
                  </a:outerShdw>
                </a:effectLst>
                <a:latin typeface="Arial Narrow" pitchFamily="34" charset="0"/>
                <a:cs typeface="Arial" pitchFamily="34" charset="0"/>
              </a:rPr>
              <a:t>PUBLIKASI MEDIA MASSA</a:t>
            </a:r>
            <a:r>
              <a:rPr lang="id-ID" sz="2800" b="1">
                <a:solidFill>
                  <a:srgbClr val="000000"/>
                </a:solidFill>
                <a:effectLst>
                  <a:outerShdw blurRad="38100" dist="38100" dir="2700000" algn="tl">
                    <a:srgbClr val="C0C0C0"/>
                  </a:outerShdw>
                </a:effectLst>
                <a:latin typeface="Arial Narrow" pitchFamily="34" charset="0"/>
                <a:cs typeface="Arial" pitchFamily="34" charset="0"/>
              </a:rPr>
              <a:t> </a:t>
            </a:r>
            <a:endParaRPr lang="en-US" sz="2800" b="1">
              <a:solidFill>
                <a:srgbClr val="000000"/>
              </a:solidFill>
              <a:effectLst>
                <a:outerShdw blurRad="38100" dist="38100" dir="2700000" algn="tl">
                  <a:srgbClr val="C0C0C0"/>
                </a:outerShdw>
              </a:effectLst>
              <a:latin typeface="Arial Narrow" pitchFamily="34" charset="0"/>
              <a:cs typeface="Arial" pitchFamily="34" charset="0"/>
            </a:endParaRPr>
          </a:p>
        </p:txBody>
      </p:sp>
      <p:sp>
        <p:nvSpPr>
          <p:cNvPr id="19469" name="TextBox 5"/>
          <p:cNvSpPr txBox="1">
            <a:spLocks noChangeArrowheads="1"/>
          </p:cNvSpPr>
          <p:nvPr/>
        </p:nvSpPr>
        <p:spPr bwMode="auto">
          <a:xfrm>
            <a:off x="0" y="4143375"/>
            <a:ext cx="3643313" cy="954088"/>
          </a:xfrm>
          <a:prstGeom prst="rect">
            <a:avLst/>
          </a:prstGeom>
          <a:noFill/>
          <a:ln w="9525">
            <a:noFill/>
            <a:miter lim="800000"/>
            <a:headEnd/>
            <a:tailEnd/>
          </a:ln>
        </p:spPr>
        <p:txBody>
          <a:bodyPr>
            <a:spAutoFit/>
          </a:bodyPr>
          <a:lstStyle/>
          <a:p>
            <a:pPr algn="ctr"/>
            <a:r>
              <a:rPr lang="en-US" sz="2800" b="1"/>
              <a:t>Example of ISR (</a:t>
            </a:r>
            <a:r>
              <a:rPr lang="id-ID" sz="2800" b="1"/>
              <a:t>3</a:t>
            </a:r>
            <a:r>
              <a:rPr lang="en-US" sz="2800" b="1"/>
              <a:t>): </a:t>
            </a:r>
            <a:r>
              <a:rPr lang="id-ID" sz="2800" b="1"/>
              <a:t>Student exchange</a:t>
            </a:r>
            <a:endParaRPr lang="en-US" sz="28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srcRect/>
          <a:stretch>
            <a:fillRect/>
          </a:stretch>
        </p:blipFill>
        <p:spPr bwMode="auto">
          <a:xfrm>
            <a:off x="1428750" y="214313"/>
            <a:ext cx="7715250" cy="5827712"/>
          </a:xfrm>
          <a:prstGeom prst="rect">
            <a:avLst/>
          </a:prstGeom>
          <a:noFill/>
          <a:ln w="9525">
            <a:noFill/>
            <a:miter lim="800000"/>
            <a:headEnd/>
            <a:tailEnd/>
          </a:ln>
        </p:spPr>
      </p:pic>
      <p:sp>
        <p:nvSpPr>
          <p:cNvPr id="20483" name="TextBox 5"/>
          <p:cNvSpPr txBox="1">
            <a:spLocks noChangeArrowheads="1"/>
          </p:cNvSpPr>
          <p:nvPr/>
        </p:nvSpPr>
        <p:spPr bwMode="auto">
          <a:xfrm>
            <a:off x="928688" y="5918200"/>
            <a:ext cx="6786562" cy="954088"/>
          </a:xfrm>
          <a:prstGeom prst="rect">
            <a:avLst/>
          </a:prstGeom>
          <a:noFill/>
          <a:ln w="9525">
            <a:noFill/>
            <a:miter lim="800000"/>
            <a:headEnd/>
            <a:tailEnd/>
          </a:ln>
        </p:spPr>
        <p:txBody>
          <a:bodyPr>
            <a:spAutoFit/>
          </a:bodyPr>
          <a:lstStyle/>
          <a:p>
            <a:pPr algn="ctr"/>
            <a:r>
              <a:rPr lang="en-US" sz="2800" b="1" dirty="0">
                <a:solidFill>
                  <a:schemeClr val="bg1"/>
                </a:solidFill>
              </a:rPr>
              <a:t>Example of ISR (</a:t>
            </a:r>
            <a:r>
              <a:rPr lang="id-ID" sz="2800" b="1" dirty="0">
                <a:solidFill>
                  <a:schemeClr val="bg1"/>
                </a:solidFill>
              </a:rPr>
              <a:t>4</a:t>
            </a:r>
            <a:r>
              <a:rPr lang="en-US" sz="2800" b="1" dirty="0">
                <a:solidFill>
                  <a:schemeClr val="bg1"/>
                </a:solidFill>
              </a:rPr>
              <a:t>): </a:t>
            </a:r>
            <a:r>
              <a:rPr lang="id-ID" sz="2800" b="1" dirty="0">
                <a:solidFill>
                  <a:schemeClr val="bg1"/>
                </a:solidFill>
              </a:rPr>
              <a:t>joint fieldwork Indonesian and Germany students</a:t>
            </a:r>
            <a:endParaRPr lang="en-US" sz="28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4500563" cy="3287713"/>
          </a:xfrm>
          <a:prstGeom prst="rect">
            <a:avLst/>
          </a:prstGeom>
          <a:noFill/>
          <a:ln w="9525">
            <a:noFill/>
            <a:miter lim="800000"/>
            <a:headEnd/>
            <a:tailEnd/>
          </a:ln>
        </p:spPr>
      </p:pic>
      <p:pic>
        <p:nvPicPr>
          <p:cNvPr id="21507" name="Picture 4"/>
          <p:cNvPicPr>
            <a:picLocks noChangeAspect="1" noChangeArrowheads="1"/>
          </p:cNvPicPr>
          <p:nvPr/>
        </p:nvPicPr>
        <p:blipFill>
          <a:blip r:embed="rId3"/>
          <a:srcRect/>
          <a:stretch>
            <a:fillRect/>
          </a:stretch>
        </p:blipFill>
        <p:spPr bwMode="auto">
          <a:xfrm>
            <a:off x="0" y="3221038"/>
            <a:ext cx="5072063" cy="3208337"/>
          </a:xfrm>
          <a:prstGeom prst="rect">
            <a:avLst/>
          </a:prstGeom>
          <a:noFill/>
          <a:ln w="9525">
            <a:noFill/>
            <a:miter lim="800000"/>
            <a:headEnd/>
            <a:tailEnd/>
          </a:ln>
        </p:spPr>
      </p:pic>
      <p:pic>
        <p:nvPicPr>
          <p:cNvPr id="21508" name="Picture 2"/>
          <p:cNvPicPr>
            <a:picLocks noChangeAspect="1" noChangeArrowheads="1"/>
          </p:cNvPicPr>
          <p:nvPr/>
        </p:nvPicPr>
        <p:blipFill>
          <a:blip r:embed="rId4"/>
          <a:srcRect/>
          <a:stretch>
            <a:fillRect/>
          </a:stretch>
        </p:blipFill>
        <p:spPr bwMode="auto">
          <a:xfrm rot="1686208">
            <a:off x="4235450" y="1328738"/>
            <a:ext cx="5284788" cy="3535362"/>
          </a:xfrm>
          <a:prstGeom prst="rect">
            <a:avLst/>
          </a:prstGeom>
          <a:noFill/>
          <a:ln w="9525">
            <a:noFill/>
            <a:miter lim="800000"/>
            <a:headEnd/>
            <a:tailEnd/>
          </a:ln>
        </p:spPr>
      </p:pic>
      <p:sp>
        <p:nvSpPr>
          <p:cNvPr id="21509" name="TextBox 5"/>
          <p:cNvSpPr txBox="1">
            <a:spLocks noChangeArrowheads="1"/>
          </p:cNvSpPr>
          <p:nvPr/>
        </p:nvSpPr>
        <p:spPr bwMode="auto">
          <a:xfrm>
            <a:off x="0" y="5975350"/>
            <a:ext cx="7715250" cy="830263"/>
          </a:xfrm>
          <a:prstGeom prst="rect">
            <a:avLst/>
          </a:prstGeom>
          <a:noFill/>
          <a:ln w="9525">
            <a:noFill/>
            <a:miter lim="800000"/>
            <a:headEnd/>
            <a:tailEnd/>
          </a:ln>
        </p:spPr>
        <p:txBody>
          <a:bodyPr>
            <a:spAutoFit/>
          </a:bodyPr>
          <a:lstStyle/>
          <a:p>
            <a:pPr algn="ctr"/>
            <a:r>
              <a:rPr lang="en-US" sz="2400" b="1">
                <a:solidFill>
                  <a:schemeClr val="bg1"/>
                </a:solidFill>
              </a:rPr>
              <a:t>Example of ISR (</a:t>
            </a:r>
            <a:r>
              <a:rPr lang="id-ID" sz="2400" b="1">
                <a:solidFill>
                  <a:schemeClr val="bg1"/>
                </a:solidFill>
              </a:rPr>
              <a:t>5</a:t>
            </a:r>
            <a:r>
              <a:rPr lang="en-US" sz="2400" b="1">
                <a:solidFill>
                  <a:schemeClr val="bg1"/>
                </a:solidFill>
              </a:rPr>
              <a:t>): </a:t>
            </a:r>
            <a:r>
              <a:rPr lang="id-ID" sz="2400" b="1">
                <a:solidFill>
                  <a:schemeClr val="bg1"/>
                </a:solidFill>
              </a:rPr>
              <a:t>joint courses and workshop Indonesian and The Netherlands students</a:t>
            </a:r>
            <a:endParaRPr lang="en-US" sz="2400"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357313" y="0"/>
            <a:ext cx="6005512" cy="4500563"/>
          </a:xfrm>
          <a:prstGeom prst="rect">
            <a:avLst/>
          </a:prstGeom>
          <a:noFill/>
          <a:ln w="9525">
            <a:noFill/>
            <a:miter lim="800000"/>
            <a:headEnd/>
            <a:tailEnd/>
          </a:ln>
        </p:spPr>
      </p:pic>
      <p:sp>
        <p:nvSpPr>
          <p:cNvPr id="22531" name="TextBox 5"/>
          <p:cNvSpPr txBox="1">
            <a:spLocks noChangeArrowheads="1"/>
          </p:cNvSpPr>
          <p:nvPr/>
        </p:nvSpPr>
        <p:spPr bwMode="auto">
          <a:xfrm>
            <a:off x="1428750" y="4857750"/>
            <a:ext cx="7715250" cy="830263"/>
          </a:xfrm>
          <a:prstGeom prst="rect">
            <a:avLst/>
          </a:prstGeom>
          <a:noFill/>
          <a:ln w="9525">
            <a:noFill/>
            <a:miter lim="800000"/>
            <a:headEnd/>
            <a:tailEnd/>
          </a:ln>
        </p:spPr>
        <p:txBody>
          <a:bodyPr>
            <a:spAutoFit/>
          </a:bodyPr>
          <a:lstStyle/>
          <a:p>
            <a:pPr algn="ctr"/>
            <a:r>
              <a:rPr lang="en-US" sz="2400" b="1">
                <a:solidFill>
                  <a:schemeClr val="bg1"/>
                </a:solidFill>
              </a:rPr>
              <a:t>Example of ISR (</a:t>
            </a:r>
            <a:r>
              <a:rPr lang="id-ID" sz="2400" b="1">
                <a:solidFill>
                  <a:schemeClr val="bg1"/>
                </a:solidFill>
              </a:rPr>
              <a:t>6</a:t>
            </a:r>
            <a:r>
              <a:rPr lang="en-US" sz="2400" b="1">
                <a:solidFill>
                  <a:schemeClr val="bg1"/>
                </a:solidFill>
              </a:rPr>
              <a:t>):</a:t>
            </a:r>
            <a:r>
              <a:rPr lang="id-ID" sz="2400" b="1">
                <a:solidFill>
                  <a:schemeClr val="bg1"/>
                </a:solidFill>
              </a:rPr>
              <a:t> Ceremony of scholarship awards for outstanding students</a:t>
            </a:r>
            <a:endParaRPr lang="en-US" sz="2400" b="1">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928813" y="142885"/>
            <a:ext cx="6689725" cy="4786313"/>
          </a:xfrm>
          <a:prstGeom prst="rect">
            <a:avLst/>
          </a:prstGeom>
          <a:noFill/>
          <a:ln w="9525">
            <a:noFill/>
            <a:miter lim="800000"/>
            <a:headEnd/>
            <a:tailEnd/>
          </a:ln>
        </p:spPr>
      </p:pic>
      <p:sp>
        <p:nvSpPr>
          <p:cNvPr id="23555" name="TextBox 5"/>
          <p:cNvSpPr txBox="1">
            <a:spLocks noChangeArrowheads="1"/>
          </p:cNvSpPr>
          <p:nvPr/>
        </p:nvSpPr>
        <p:spPr bwMode="auto">
          <a:xfrm>
            <a:off x="1428750" y="4956191"/>
            <a:ext cx="7715250" cy="830263"/>
          </a:xfrm>
          <a:prstGeom prst="rect">
            <a:avLst/>
          </a:prstGeom>
          <a:noFill/>
          <a:ln w="9525">
            <a:noFill/>
            <a:miter lim="800000"/>
            <a:headEnd/>
            <a:tailEnd/>
          </a:ln>
        </p:spPr>
        <p:txBody>
          <a:bodyPr>
            <a:spAutoFit/>
          </a:bodyPr>
          <a:lstStyle/>
          <a:p>
            <a:pPr algn="ctr"/>
            <a:r>
              <a:rPr lang="en-US" sz="2400" b="1" dirty="0">
                <a:solidFill>
                  <a:schemeClr val="bg1"/>
                </a:solidFill>
              </a:rPr>
              <a:t>Example of ISR (</a:t>
            </a:r>
            <a:r>
              <a:rPr lang="id-ID" sz="2400" b="1" dirty="0">
                <a:solidFill>
                  <a:schemeClr val="bg1"/>
                </a:solidFill>
              </a:rPr>
              <a:t>7</a:t>
            </a:r>
            <a:r>
              <a:rPr lang="en-US" sz="2400" b="1" dirty="0">
                <a:solidFill>
                  <a:schemeClr val="bg1"/>
                </a:solidFill>
              </a:rPr>
              <a:t>):</a:t>
            </a:r>
            <a:r>
              <a:rPr lang="id-ID" sz="2400" b="1" dirty="0">
                <a:solidFill>
                  <a:schemeClr val="bg1"/>
                </a:solidFill>
              </a:rPr>
              <a:t> Overseas fieldwork (Indonesian scholarship holder to Kathmandu, Nepal)</a:t>
            </a:r>
            <a:endParaRPr lang="en-US" sz="24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srcRect/>
          <a:stretch>
            <a:fillRect/>
          </a:stretch>
        </p:blipFill>
        <p:spPr bwMode="auto">
          <a:xfrm>
            <a:off x="3000375" y="785813"/>
            <a:ext cx="4024313" cy="5072062"/>
          </a:xfrm>
          <a:prstGeom prst="rect">
            <a:avLst/>
          </a:prstGeom>
          <a:noFill/>
          <a:ln w="9525">
            <a:noFill/>
            <a:miter lim="800000"/>
            <a:headEnd/>
            <a:tailEnd/>
          </a:ln>
        </p:spPr>
      </p:pic>
      <p:sp>
        <p:nvSpPr>
          <p:cNvPr id="24579" name="TextBox 5"/>
          <p:cNvSpPr txBox="1">
            <a:spLocks noChangeArrowheads="1"/>
          </p:cNvSpPr>
          <p:nvPr/>
        </p:nvSpPr>
        <p:spPr bwMode="auto">
          <a:xfrm>
            <a:off x="0" y="6027738"/>
            <a:ext cx="7715250" cy="830262"/>
          </a:xfrm>
          <a:prstGeom prst="rect">
            <a:avLst/>
          </a:prstGeom>
          <a:noFill/>
          <a:ln w="9525">
            <a:noFill/>
            <a:miter lim="800000"/>
            <a:headEnd/>
            <a:tailEnd/>
          </a:ln>
        </p:spPr>
        <p:txBody>
          <a:bodyPr>
            <a:spAutoFit/>
          </a:bodyPr>
          <a:lstStyle/>
          <a:p>
            <a:pPr algn="ctr"/>
            <a:r>
              <a:rPr lang="en-US" sz="2400" b="1"/>
              <a:t>Example of ISR (</a:t>
            </a:r>
            <a:r>
              <a:rPr lang="id-ID" sz="2400" b="1"/>
              <a:t>8</a:t>
            </a:r>
            <a:r>
              <a:rPr lang="en-US" sz="2400" b="1"/>
              <a:t>):</a:t>
            </a:r>
            <a:r>
              <a:rPr lang="id-ID" sz="2400" b="1"/>
              <a:t> News on Double Degree Program supported by BU</a:t>
            </a:r>
            <a:endParaRPr lang="en-US" sz="2400" b="1"/>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bwMode="auto">
          <a:xfrm>
            <a:off x="914400" y="274638"/>
            <a:ext cx="8229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bg1"/>
                </a:solidFill>
              </a:rPr>
              <a:t>Beasiswa Unggulan</a:t>
            </a:r>
          </a:p>
        </p:txBody>
      </p:sp>
      <p:sp>
        <p:nvSpPr>
          <p:cNvPr id="5" name="Content Placeholder 4"/>
          <p:cNvSpPr>
            <a:spLocks noGrp="1"/>
          </p:cNvSpPr>
          <p:nvPr>
            <p:ph idx="1"/>
          </p:nvPr>
        </p:nvSpPr>
        <p:spPr>
          <a:xfrm>
            <a:off x="1500188" y="2005013"/>
            <a:ext cx="7415212" cy="3709987"/>
          </a:xfrm>
        </p:spPr>
        <p:txBody>
          <a:bodyPr/>
          <a:lstStyle/>
          <a:p>
            <a:pPr marL="0" indent="0" algn="just" eaLnBrk="1" hangingPunct="1">
              <a:buFont typeface="Wingdings" pitchFamily="2" charset="2"/>
              <a:buNone/>
              <a:defRPr/>
            </a:pPr>
            <a:r>
              <a:rPr lang="id-ID" sz="2800" dirty="0" smtClean="0">
                <a:solidFill>
                  <a:schemeClr val="bg1"/>
                </a:solidFill>
              </a:rPr>
              <a:t>Beasiswa Unggulan adalah pemberian bantuan biaya pendidikan oleh pemerintah Indonesia atau pihak lain berdasarkan atas kesepakatan kerja sama kepada putra-put</a:t>
            </a:r>
            <a:r>
              <a:rPr lang="en-US" sz="2800" dirty="0" smtClean="0">
                <a:solidFill>
                  <a:schemeClr val="bg1"/>
                </a:solidFill>
              </a:rPr>
              <a:t>e</a:t>
            </a:r>
            <a:r>
              <a:rPr lang="id-ID" sz="2800" dirty="0" smtClean="0">
                <a:solidFill>
                  <a:schemeClr val="bg1"/>
                </a:solidFill>
              </a:rPr>
              <a:t>ri terbaik bangsa Indonesia dan mahasiswa asing terpilih.</a:t>
            </a:r>
            <a:r>
              <a:rPr lang="en-US" sz="2800" dirty="0" smtClean="0">
                <a:solidFill>
                  <a:schemeClr val="bg1"/>
                </a:solidFill>
              </a:rPr>
              <a:t> </a:t>
            </a:r>
          </a:p>
          <a:p>
            <a:pPr marL="0" indent="0" algn="just" eaLnBrk="1" hangingPunct="1">
              <a:buFont typeface="Wingdings" pitchFamily="2" charset="2"/>
              <a:buNone/>
              <a:defRPr/>
            </a:pPr>
            <a:r>
              <a:rPr lang="en-US" sz="2800" dirty="0" smtClean="0">
                <a:solidFill>
                  <a:schemeClr val="bg1"/>
                </a:solidFill>
              </a:rPr>
              <a:t>(</a:t>
            </a:r>
            <a:r>
              <a:rPr lang="en-US" sz="2800" dirty="0" err="1" smtClean="0">
                <a:solidFill>
                  <a:schemeClr val="bg1"/>
                </a:solidFill>
              </a:rPr>
              <a:t>Permendiknas</a:t>
            </a:r>
            <a:r>
              <a:rPr lang="en-US" sz="2800" dirty="0" smtClean="0">
                <a:solidFill>
                  <a:schemeClr val="bg1"/>
                </a:solidFill>
              </a:rPr>
              <a:t> RI </a:t>
            </a:r>
            <a:r>
              <a:rPr lang="en-US" sz="2800" dirty="0" err="1" smtClean="0">
                <a:solidFill>
                  <a:schemeClr val="bg1"/>
                </a:solidFill>
              </a:rPr>
              <a:t>Nomor</a:t>
            </a:r>
            <a:r>
              <a:rPr lang="en-US" sz="2800" dirty="0" smtClean="0">
                <a:solidFill>
                  <a:schemeClr val="bg1"/>
                </a:solidFill>
              </a:rPr>
              <a:t> 20 </a:t>
            </a:r>
            <a:r>
              <a:rPr lang="en-US" sz="2800" dirty="0" err="1" smtClean="0">
                <a:solidFill>
                  <a:schemeClr val="bg1"/>
                </a:solidFill>
              </a:rPr>
              <a:t>Tahun</a:t>
            </a:r>
            <a:r>
              <a:rPr lang="en-US" sz="2800" dirty="0" smtClean="0">
                <a:solidFill>
                  <a:schemeClr val="bg1"/>
                </a:solidFill>
              </a:rPr>
              <a:t> 2009 </a:t>
            </a:r>
            <a:r>
              <a:rPr lang="en-US" sz="2800" dirty="0" err="1" smtClean="0">
                <a:solidFill>
                  <a:schemeClr val="bg1"/>
                </a:solidFill>
              </a:rPr>
              <a:t>tentang</a:t>
            </a:r>
            <a:r>
              <a:rPr lang="en-US" sz="2800" dirty="0" smtClean="0">
                <a:solidFill>
                  <a:schemeClr val="bg1"/>
                </a:solidFill>
              </a:rPr>
              <a:t> </a:t>
            </a:r>
            <a:r>
              <a:rPr lang="en-US" sz="2800" dirty="0" err="1" smtClean="0">
                <a:solidFill>
                  <a:schemeClr val="bg1"/>
                </a:solidFill>
              </a:rPr>
              <a:t>Beasiswa</a:t>
            </a:r>
            <a:r>
              <a:rPr lang="en-US" sz="2800" dirty="0" smtClean="0">
                <a:solidFill>
                  <a:schemeClr val="bg1"/>
                </a:solidFill>
              </a:rPr>
              <a:t> </a:t>
            </a:r>
            <a:r>
              <a:rPr lang="en-US" sz="2800" dirty="0" err="1" smtClean="0">
                <a:solidFill>
                  <a:schemeClr val="bg1"/>
                </a:solidFill>
              </a:rPr>
              <a:t>Unggulan</a:t>
            </a:r>
            <a:r>
              <a:rPr lang="en-US" sz="2800" dirty="0" smtClean="0">
                <a:solidFill>
                  <a:schemeClr val="bg1"/>
                </a:solidFill>
              </a:rPr>
              <a:t>).</a:t>
            </a:r>
            <a:endParaRPr lang="id-ID" sz="2800" dirty="0" smtClean="0">
              <a:solidFill>
                <a:schemeClr val="bg1"/>
              </a:solidFill>
            </a:endParaRPr>
          </a:p>
          <a:p>
            <a:pPr marL="0" indent="0" algn="just" eaLnBrk="1" hangingPunct="1">
              <a:buFont typeface="Wingdings" pitchFamily="2" charset="2"/>
              <a:buNone/>
              <a:defRPr/>
            </a:pPr>
            <a:endParaRPr lang="id-ID" sz="2800" dirty="0" smtClean="0">
              <a:solidFill>
                <a:schemeClr val="bg1"/>
              </a:solidFill>
            </a:endParaRPr>
          </a:p>
          <a:p>
            <a:pPr eaLnBrk="1" hangingPunct="1">
              <a:buFont typeface="Wingdings" pitchFamily="2" charset="2"/>
              <a:buNone/>
              <a:defRPr/>
            </a:pPr>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p:cNvPicPr>
            <a:picLocks noChangeAspect="1" noChangeArrowheads="1"/>
          </p:cNvPicPr>
          <p:nvPr/>
        </p:nvPicPr>
        <p:blipFill>
          <a:blip r:embed="rId2"/>
          <a:srcRect/>
          <a:stretch>
            <a:fillRect/>
          </a:stretch>
        </p:blipFill>
        <p:spPr bwMode="auto">
          <a:xfrm>
            <a:off x="0" y="0"/>
            <a:ext cx="9144000" cy="5834063"/>
          </a:xfrm>
          <a:prstGeom prst="rect">
            <a:avLst/>
          </a:prstGeom>
          <a:noFill/>
          <a:ln w="9525">
            <a:noFill/>
            <a:miter lim="800000"/>
            <a:headEnd/>
            <a:tailEnd/>
          </a:ln>
        </p:spPr>
      </p:pic>
      <p:sp>
        <p:nvSpPr>
          <p:cNvPr id="25603" name="TextBox 5"/>
          <p:cNvSpPr txBox="1">
            <a:spLocks noChangeArrowheads="1"/>
          </p:cNvSpPr>
          <p:nvPr/>
        </p:nvSpPr>
        <p:spPr bwMode="auto">
          <a:xfrm>
            <a:off x="0" y="6027738"/>
            <a:ext cx="7715250" cy="830262"/>
          </a:xfrm>
          <a:prstGeom prst="rect">
            <a:avLst/>
          </a:prstGeom>
          <a:noFill/>
          <a:ln w="9525">
            <a:noFill/>
            <a:miter lim="800000"/>
            <a:headEnd/>
            <a:tailEnd/>
          </a:ln>
        </p:spPr>
        <p:txBody>
          <a:bodyPr>
            <a:spAutoFit/>
          </a:bodyPr>
          <a:lstStyle/>
          <a:p>
            <a:pPr algn="ctr"/>
            <a:r>
              <a:rPr lang="en-US" sz="2400" b="1"/>
              <a:t>Example of ISR (</a:t>
            </a:r>
            <a:r>
              <a:rPr lang="id-ID" sz="2400" b="1"/>
              <a:t>9</a:t>
            </a:r>
            <a:r>
              <a:rPr lang="en-US" sz="2400" b="1"/>
              <a:t>):</a:t>
            </a:r>
            <a:r>
              <a:rPr lang="id-ID" sz="2400" b="1"/>
              <a:t> News on Student achievement on International event</a:t>
            </a:r>
            <a:endParaRPr lang="en-US" sz="2400" b="1"/>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700088" y="274638"/>
            <a:ext cx="8229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Portal Beasiswa Unggulan</a:t>
            </a:r>
          </a:p>
        </p:txBody>
      </p:sp>
      <p:pic>
        <p:nvPicPr>
          <p:cNvPr id="26627" name="Picture 2" descr="I:\tresna\Kerja Diknas\Web BU\Dokumentasi\laporan_lyx\portal\portal1.jpeg"/>
          <p:cNvPicPr>
            <a:picLocks noChangeAspect="1" noChangeArrowheads="1"/>
          </p:cNvPicPr>
          <p:nvPr/>
        </p:nvPicPr>
        <p:blipFill>
          <a:blip r:embed="rId2"/>
          <a:srcRect/>
          <a:stretch>
            <a:fillRect/>
          </a:stretch>
        </p:blipFill>
        <p:spPr bwMode="auto">
          <a:xfrm>
            <a:off x="381000" y="990600"/>
            <a:ext cx="8426450" cy="5187950"/>
          </a:xfrm>
          <a:prstGeom prst="rect">
            <a:avLst/>
          </a:prstGeom>
          <a:noFill/>
          <a:ln w="9525">
            <a:noFill/>
            <a:miter lim="800000"/>
            <a:headEnd/>
            <a:tailEnd/>
          </a:ln>
        </p:spPr>
      </p:pic>
      <p:sp>
        <p:nvSpPr>
          <p:cNvPr id="26628" name="TextBox 4"/>
          <p:cNvSpPr txBox="1">
            <a:spLocks noChangeArrowheads="1"/>
          </p:cNvSpPr>
          <p:nvPr/>
        </p:nvSpPr>
        <p:spPr bwMode="auto">
          <a:xfrm>
            <a:off x="2514600" y="6324600"/>
            <a:ext cx="4467225" cy="369888"/>
          </a:xfrm>
          <a:prstGeom prst="rect">
            <a:avLst/>
          </a:prstGeom>
          <a:solidFill>
            <a:schemeClr val="tx1"/>
          </a:solidFill>
          <a:ln w="9525">
            <a:noFill/>
            <a:miter lim="800000"/>
            <a:headEnd/>
            <a:tailEnd/>
          </a:ln>
        </p:spPr>
        <p:txBody>
          <a:bodyPr wrap="none">
            <a:spAutoFit/>
          </a:bodyPr>
          <a:lstStyle/>
          <a:p>
            <a:r>
              <a:rPr lang="en-US">
                <a:solidFill>
                  <a:srgbClr val="A50021"/>
                </a:solidFill>
              </a:rPr>
              <a:t>http: //beasiswaunggulan.kemdiknas.go.id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2571750"/>
            <a:ext cx="8229600" cy="56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d-ID" smtClean="0">
                <a:solidFill>
                  <a:schemeClr val="bg1"/>
                </a:solidFill>
              </a:rPr>
              <a:t>Lebih lanjut......</a:t>
            </a:r>
            <a:br>
              <a:rPr lang="id-ID" smtClean="0">
                <a:solidFill>
                  <a:schemeClr val="bg1"/>
                </a:solidFill>
              </a:rPr>
            </a:br>
            <a:r>
              <a:rPr lang="id-ID" smtClean="0">
                <a:solidFill>
                  <a:schemeClr val="bg1"/>
                </a:solidFill>
              </a:rPr>
              <a:t/>
            </a:r>
            <a:br>
              <a:rPr lang="id-ID" smtClean="0">
                <a:solidFill>
                  <a:schemeClr val="bg1"/>
                </a:solidFill>
              </a:rPr>
            </a:br>
            <a:r>
              <a:rPr lang="id-ID" smtClean="0">
                <a:solidFill>
                  <a:schemeClr val="bg1"/>
                </a:solidFill>
              </a:rPr>
              <a:t>Program BU memberikan dukungan untuk program double degree</a:t>
            </a:r>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52400" y="1462088"/>
            <a:ext cx="2898775" cy="1433512"/>
            <a:chOff x="1973" y="1027"/>
            <a:chExt cx="1926" cy="937"/>
          </a:xfrm>
        </p:grpSpPr>
        <p:sp>
          <p:nvSpPr>
            <p:cNvPr id="845827" name="Oval 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fontAlgn="auto">
                <a:spcBef>
                  <a:spcPts val="0"/>
                </a:spcBef>
                <a:spcAft>
                  <a:spcPts val="0"/>
                </a:spcAft>
                <a:defRPr/>
              </a:pPr>
              <a:endParaRPr lang="en-US">
                <a:latin typeface="Arial" pitchFamily="34" charset="0"/>
                <a:cs typeface="+mn-cs"/>
              </a:endParaRPr>
            </a:p>
          </p:txBody>
        </p:sp>
        <p:sp>
          <p:nvSpPr>
            <p:cNvPr id="845828" name="Oval 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fontAlgn="auto">
                <a:spcBef>
                  <a:spcPts val="0"/>
                </a:spcBef>
                <a:spcAft>
                  <a:spcPts val="0"/>
                </a:spcAft>
                <a:defRPr/>
              </a:pPr>
              <a:endParaRPr lang="en-US">
                <a:latin typeface="Arial" pitchFamily="34" charset="0"/>
                <a:cs typeface="+mn-cs"/>
              </a:endParaRPr>
            </a:p>
          </p:txBody>
        </p:sp>
      </p:grpSp>
      <p:sp>
        <p:nvSpPr>
          <p:cNvPr id="28675" name="Rectangle 5"/>
          <p:cNvSpPr>
            <a:spLocks noGrp="1" noChangeArrowheads="1"/>
          </p:cNvSpPr>
          <p:nvPr>
            <p:ph type="title"/>
          </p:nvPr>
        </p:nvSpPr>
        <p:spPr bwMode="auto">
          <a:xfrm>
            <a:off x="838200" y="76200"/>
            <a:ext cx="77724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latin typeface="Tahoma" pitchFamily="34" charset="0"/>
              </a:rPr>
              <a:t>MASTER PROGRAM</a:t>
            </a:r>
          </a:p>
        </p:txBody>
      </p:sp>
      <p:sp>
        <p:nvSpPr>
          <p:cNvPr id="28676" name="AutoShape 6"/>
          <p:cNvSpPr>
            <a:spLocks noChangeAspect="1" noChangeArrowheads="1" noTextEdit="1"/>
          </p:cNvSpPr>
          <p:nvPr/>
        </p:nvSpPr>
        <p:spPr bwMode="auto">
          <a:xfrm flipH="1">
            <a:off x="2535238" y="2362200"/>
            <a:ext cx="893762" cy="1222375"/>
          </a:xfrm>
          <a:prstGeom prst="rect">
            <a:avLst/>
          </a:prstGeom>
          <a:noFill/>
          <a:ln w="9525">
            <a:noFill/>
            <a:miter lim="800000"/>
            <a:headEnd/>
            <a:tailEnd/>
          </a:ln>
        </p:spPr>
        <p:txBody>
          <a:bodyPr/>
          <a:lstStyle/>
          <a:p>
            <a:endParaRPr lang="en-US"/>
          </a:p>
        </p:txBody>
      </p:sp>
      <p:sp>
        <p:nvSpPr>
          <p:cNvPr id="845831" name="Oval 7"/>
          <p:cNvSpPr>
            <a:spLocks noChangeArrowheads="1"/>
          </p:cNvSpPr>
          <p:nvPr/>
        </p:nvSpPr>
        <p:spPr bwMode="gray">
          <a:xfrm>
            <a:off x="288925" y="1322388"/>
            <a:ext cx="2595563" cy="131762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fontAlgn="auto">
              <a:spcBef>
                <a:spcPts val="0"/>
              </a:spcBef>
              <a:spcAft>
                <a:spcPts val="0"/>
              </a:spcAft>
              <a:defRPr/>
            </a:pPr>
            <a:endParaRPr lang="en-US">
              <a:latin typeface="Arial" pitchFamily="34" charset="0"/>
              <a:cs typeface="+mn-cs"/>
            </a:endParaRPr>
          </a:p>
        </p:txBody>
      </p:sp>
      <p:sp>
        <p:nvSpPr>
          <p:cNvPr id="845832" name="Oval 8"/>
          <p:cNvSpPr>
            <a:spLocks noChangeArrowheads="1"/>
          </p:cNvSpPr>
          <p:nvPr/>
        </p:nvSpPr>
        <p:spPr bwMode="gray">
          <a:xfrm>
            <a:off x="322263" y="1330325"/>
            <a:ext cx="2532062" cy="1284288"/>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fontAlgn="auto">
              <a:spcBef>
                <a:spcPts val="0"/>
              </a:spcBef>
              <a:spcAft>
                <a:spcPts val="0"/>
              </a:spcAft>
              <a:defRPr/>
            </a:pPr>
            <a:endParaRPr lang="en-US">
              <a:latin typeface="Arial" pitchFamily="34" charset="0"/>
              <a:cs typeface="+mn-cs"/>
            </a:endParaRPr>
          </a:p>
        </p:txBody>
      </p:sp>
      <p:sp>
        <p:nvSpPr>
          <p:cNvPr id="845833" name="Oval 9"/>
          <p:cNvSpPr>
            <a:spLocks noChangeArrowheads="1"/>
          </p:cNvSpPr>
          <p:nvPr/>
        </p:nvSpPr>
        <p:spPr bwMode="gray">
          <a:xfrm>
            <a:off x="349250" y="1343025"/>
            <a:ext cx="2408238" cy="120015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fontAlgn="auto">
              <a:spcBef>
                <a:spcPts val="0"/>
              </a:spcBef>
              <a:spcAft>
                <a:spcPts val="0"/>
              </a:spcAft>
              <a:defRPr/>
            </a:pPr>
            <a:endParaRPr lang="en-US">
              <a:latin typeface="Arial" pitchFamily="34" charset="0"/>
              <a:cs typeface="+mn-cs"/>
            </a:endParaRPr>
          </a:p>
        </p:txBody>
      </p:sp>
      <p:sp>
        <p:nvSpPr>
          <p:cNvPr id="845834" name="Oval 10"/>
          <p:cNvSpPr>
            <a:spLocks noChangeArrowheads="1"/>
          </p:cNvSpPr>
          <p:nvPr/>
        </p:nvSpPr>
        <p:spPr bwMode="gray">
          <a:xfrm>
            <a:off x="476250" y="1368425"/>
            <a:ext cx="2120900" cy="973138"/>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fontAlgn="auto">
              <a:spcBef>
                <a:spcPts val="0"/>
              </a:spcBef>
              <a:spcAft>
                <a:spcPts val="0"/>
              </a:spcAft>
              <a:defRPr/>
            </a:pPr>
            <a:endParaRPr lang="en-US">
              <a:latin typeface="Arial" pitchFamily="34" charset="0"/>
              <a:cs typeface="+mn-cs"/>
            </a:endParaRPr>
          </a:p>
        </p:txBody>
      </p:sp>
      <p:grpSp>
        <p:nvGrpSpPr>
          <p:cNvPr id="28681" name="Group 11"/>
          <p:cNvGrpSpPr>
            <a:grpSpLocks/>
          </p:cNvGrpSpPr>
          <p:nvPr/>
        </p:nvGrpSpPr>
        <p:grpSpPr bwMode="auto">
          <a:xfrm>
            <a:off x="1301750" y="3352800"/>
            <a:ext cx="7380288" cy="1752600"/>
            <a:chOff x="820" y="2112"/>
            <a:chExt cx="4649" cy="1104"/>
          </a:xfrm>
        </p:grpSpPr>
        <p:sp>
          <p:nvSpPr>
            <p:cNvPr id="28706" name="Text Box 12"/>
            <p:cNvSpPr txBox="1">
              <a:spLocks noChangeArrowheads="1"/>
            </p:cNvSpPr>
            <p:nvPr/>
          </p:nvSpPr>
          <p:spPr bwMode="auto">
            <a:xfrm>
              <a:off x="1454" y="2112"/>
              <a:ext cx="2544" cy="288"/>
            </a:xfrm>
            <a:prstGeom prst="rect">
              <a:avLst/>
            </a:prstGeom>
            <a:noFill/>
            <a:ln w="9525" algn="ctr">
              <a:noFill/>
              <a:miter lim="800000"/>
              <a:headEnd/>
              <a:tailEnd/>
            </a:ln>
          </p:spPr>
          <p:txBody>
            <a:bodyPr>
              <a:spAutoFit/>
            </a:bodyPr>
            <a:lstStyle/>
            <a:p>
              <a:pPr algn="ctr" eaLnBrk="0" hangingPunct="0"/>
              <a:r>
                <a:rPr lang="en-US" sz="2400" b="1">
                  <a:solidFill>
                    <a:srgbClr val="000000"/>
                  </a:solidFill>
                </a:rPr>
                <a:t> </a:t>
              </a:r>
              <a:r>
                <a:rPr lang="en-US" sz="2400" b="1">
                  <a:solidFill>
                    <a:srgbClr val="FFFF00"/>
                  </a:solidFill>
                </a:rPr>
                <a:t>1Year</a:t>
              </a:r>
              <a:r>
                <a:rPr lang="en-US" sz="2400" b="1">
                  <a:solidFill>
                    <a:srgbClr val="000000"/>
                  </a:solidFill>
                </a:rPr>
                <a:t>                  </a:t>
              </a:r>
              <a:r>
                <a:rPr lang="en-US" sz="2400" b="1">
                  <a:solidFill>
                    <a:srgbClr val="FFFF00"/>
                  </a:solidFill>
                </a:rPr>
                <a:t>1Year</a:t>
              </a:r>
              <a:endParaRPr lang="en-US" sz="1400">
                <a:solidFill>
                  <a:srgbClr val="FFFF00"/>
                </a:solidFill>
              </a:endParaRPr>
            </a:p>
          </p:txBody>
        </p:sp>
        <p:sp>
          <p:nvSpPr>
            <p:cNvPr id="28707" name="Text Box 13"/>
            <p:cNvSpPr txBox="1">
              <a:spLocks noChangeArrowheads="1"/>
            </p:cNvSpPr>
            <p:nvPr/>
          </p:nvSpPr>
          <p:spPr bwMode="auto">
            <a:xfrm>
              <a:off x="820" y="2782"/>
              <a:ext cx="1524" cy="231"/>
            </a:xfrm>
            <a:prstGeom prst="rect">
              <a:avLst/>
            </a:prstGeom>
            <a:noFill/>
            <a:ln w="9525" algn="ctr">
              <a:noFill/>
              <a:miter lim="800000"/>
              <a:headEnd/>
              <a:tailEnd/>
            </a:ln>
          </p:spPr>
          <p:txBody>
            <a:bodyPr wrap="none">
              <a:spAutoFit/>
            </a:bodyPr>
            <a:lstStyle/>
            <a:p>
              <a:pPr algn="ctr" eaLnBrk="0" hangingPunct="0"/>
              <a:r>
                <a:rPr lang="en-US" b="1">
                  <a:solidFill>
                    <a:srgbClr val="FFFF00"/>
                  </a:solidFill>
                </a:rPr>
                <a:t>MT-UGM/MSTT-UGM</a:t>
              </a:r>
              <a:endParaRPr lang="en-US">
                <a:solidFill>
                  <a:srgbClr val="FFFF00"/>
                </a:solidFill>
              </a:endParaRPr>
            </a:p>
          </p:txBody>
        </p:sp>
        <p:sp>
          <p:nvSpPr>
            <p:cNvPr id="28708" name="Rectangle 14"/>
            <p:cNvSpPr>
              <a:spLocks noChangeArrowheads="1"/>
            </p:cNvSpPr>
            <p:nvPr/>
          </p:nvSpPr>
          <p:spPr bwMode="auto">
            <a:xfrm>
              <a:off x="1166" y="2400"/>
              <a:ext cx="528" cy="33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8709" name="Rectangle 15" descr="Light upward diagonal"/>
            <p:cNvSpPr>
              <a:spLocks noChangeArrowheads="1"/>
            </p:cNvSpPr>
            <p:nvPr/>
          </p:nvSpPr>
          <p:spPr bwMode="auto">
            <a:xfrm>
              <a:off x="1694" y="2400"/>
              <a:ext cx="528" cy="336"/>
            </a:xfrm>
            <a:prstGeom prst="rect">
              <a:avLst/>
            </a:prstGeom>
            <a:pattFill prst="ltUpDiag">
              <a:fgClr>
                <a:srgbClr val="FFFFFF"/>
              </a:fgClr>
              <a:bgClr>
                <a:schemeClr val="bg1"/>
              </a:bgClr>
            </a:pattFill>
            <a:ln w="9525">
              <a:solidFill>
                <a:schemeClr val="tx1"/>
              </a:solidFill>
              <a:miter lim="800000"/>
              <a:headEnd/>
              <a:tailEnd/>
            </a:ln>
          </p:spPr>
          <p:txBody>
            <a:bodyPr wrap="none" anchor="ctr"/>
            <a:lstStyle/>
            <a:p>
              <a:endParaRPr lang="id-ID"/>
            </a:p>
          </p:txBody>
        </p:sp>
        <p:sp>
          <p:nvSpPr>
            <p:cNvPr id="28710" name="Rectangle 16"/>
            <p:cNvSpPr>
              <a:spLocks noChangeArrowheads="1"/>
            </p:cNvSpPr>
            <p:nvPr/>
          </p:nvSpPr>
          <p:spPr bwMode="auto">
            <a:xfrm>
              <a:off x="3758" y="2880"/>
              <a:ext cx="768" cy="33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8711" name="Rectangle 17"/>
            <p:cNvSpPr>
              <a:spLocks noChangeArrowheads="1"/>
            </p:cNvSpPr>
            <p:nvPr/>
          </p:nvSpPr>
          <p:spPr bwMode="auto">
            <a:xfrm>
              <a:off x="2222" y="2400"/>
              <a:ext cx="528" cy="33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8712" name="Rectangle 18"/>
            <p:cNvSpPr>
              <a:spLocks noChangeArrowheads="1"/>
            </p:cNvSpPr>
            <p:nvPr/>
          </p:nvSpPr>
          <p:spPr bwMode="auto">
            <a:xfrm>
              <a:off x="2750" y="2400"/>
              <a:ext cx="994" cy="336"/>
            </a:xfrm>
            <a:prstGeom prst="rect">
              <a:avLst/>
            </a:prstGeom>
            <a:solidFill>
              <a:srgbClr val="99FF33"/>
            </a:solidFill>
            <a:ln w="9525">
              <a:solidFill>
                <a:schemeClr val="tx1"/>
              </a:solidFill>
              <a:miter lim="800000"/>
              <a:headEnd/>
              <a:tailEnd/>
            </a:ln>
          </p:spPr>
          <p:txBody>
            <a:bodyPr wrap="none" anchor="ctr"/>
            <a:lstStyle/>
            <a:p>
              <a:endParaRPr lang="id-ID"/>
            </a:p>
          </p:txBody>
        </p:sp>
        <p:sp>
          <p:nvSpPr>
            <p:cNvPr id="28713" name="Text Box 19"/>
            <p:cNvSpPr txBox="1">
              <a:spLocks noChangeArrowheads="1"/>
            </p:cNvSpPr>
            <p:nvPr/>
          </p:nvSpPr>
          <p:spPr bwMode="auto">
            <a:xfrm>
              <a:off x="1293" y="2448"/>
              <a:ext cx="2067" cy="288"/>
            </a:xfrm>
            <a:prstGeom prst="rect">
              <a:avLst/>
            </a:prstGeom>
            <a:noFill/>
            <a:ln w="9525" algn="ctr">
              <a:noFill/>
              <a:miter lim="800000"/>
              <a:headEnd/>
              <a:tailEnd/>
            </a:ln>
          </p:spPr>
          <p:txBody>
            <a:bodyPr>
              <a:spAutoFit/>
            </a:bodyPr>
            <a:lstStyle/>
            <a:p>
              <a:pPr algn="ctr" eaLnBrk="0" hangingPunct="0"/>
              <a:r>
                <a:rPr lang="en-US" sz="2400" b="1">
                  <a:solidFill>
                    <a:srgbClr val="000000"/>
                  </a:solidFill>
                </a:rPr>
                <a:t>4        4       4       6</a:t>
              </a:r>
              <a:r>
                <a:rPr lang="en-US" b="1">
                  <a:solidFill>
                    <a:srgbClr val="000000"/>
                  </a:solidFill>
                </a:rPr>
                <a:t>mo</a:t>
              </a:r>
              <a:endParaRPr lang="en-US">
                <a:solidFill>
                  <a:srgbClr val="000000"/>
                </a:solidFill>
              </a:endParaRPr>
            </a:p>
          </p:txBody>
        </p:sp>
        <p:sp>
          <p:nvSpPr>
            <p:cNvPr id="28714" name="Rectangle 20"/>
            <p:cNvSpPr>
              <a:spLocks noChangeArrowheads="1"/>
            </p:cNvSpPr>
            <p:nvPr/>
          </p:nvSpPr>
          <p:spPr bwMode="auto">
            <a:xfrm>
              <a:off x="2750" y="2880"/>
              <a:ext cx="1008" cy="336"/>
            </a:xfrm>
            <a:prstGeom prst="rect">
              <a:avLst/>
            </a:prstGeom>
            <a:solidFill>
              <a:srgbClr val="99FF33"/>
            </a:solidFill>
            <a:ln w="9525">
              <a:solidFill>
                <a:schemeClr val="tx1"/>
              </a:solidFill>
              <a:miter lim="800000"/>
              <a:headEnd/>
              <a:tailEnd/>
            </a:ln>
          </p:spPr>
          <p:txBody>
            <a:bodyPr wrap="none" anchor="ctr"/>
            <a:lstStyle/>
            <a:p>
              <a:endParaRPr lang="id-ID"/>
            </a:p>
          </p:txBody>
        </p:sp>
        <p:sp>
          <p:nvSpPr>
            <p:cNvPr id="28715" name="Text Box 21"/>
            <p:cNvSpPr txBox="1">
              <a:spLocks noChangeArrowheads="1"/>
            </p:cNvSpPr>
            <p:nvPr/>
          </p:nvSpPr>
          <p:spPr bwMode="auto">
            <a:xfrm>
              <a:off x="3061" y="2880"/>
              <a:ext cx="1403" cy="288"/>
            </a:xfrm>
            <a:prstGeom prst="rect">
              <a:avLst/>
            </a:prstGeom>
            <a:noFill/>
            <a:ln w="9525" algn="ctr">
              <a:noFill/>
              <a:miter lim="800000"/>
              <a:headEnd/>
              <a:tailEnd/>
            </a:ln>
          </p:spPr>
          <p:txBody>
            <a:bodyPr>
              <a:spAutoFit/>
            </a:bodyPr>
            <a:lstStyle/>
            <a:p>
              <a:pPr algn="ctr" eaLnBrk="0" hangingPunct="0"/>
              <a:r>
                <a:rPr lang="en-US" sz="2400" b="1">
                  <a:solidFill>
                    <a:srgbClr val="000000"/>
                  </a:solidFill>
                </a:rPr>
                <a:t>6   +   6</a:t>
              </a:r>
              <a:r>
                <a:rPr lang="en-US" b="1">
                  <a:solidFill>
                    <a:srgbClr val="000000"/>
                  </a:solidFill>
                </a:rPr>
                <a:t>mo</a:t>
              </a:r>
              <a:endParaRPr lang="en-US">
                <a:solidFill>
                  <a:srgbClr val="000000"/>
                </a:solidFill>
              </a:endParaRPr>
            </a:p>
          </p:txBody>
        </p:sp>
        <p:sp>
          <p:nvSpPr>
            <p:cNvPr id="28716" name="Text Box 22"/>
            <p:cNvSpPr txBox="1">
              <a:spLocks noChangeArrowheads="1"/>
            </p:cNvSpPr>
            <p:nvPr/>
          </p:nvSpPr>
          <p:spPr bwMode="auto">
            <a:xfrm>
              <a:off x="4681" y="2766"/>
              <a:ext cx="788" cy="423"/>
            </a:xfrm>
            <a:prstGeom prst="rect">
              <a:avLst/>
            </a:prstGeom>
            <a:noFill/>
            <a:ln w="9525" algn="ctr">
              <a:noFill/>
              <a:miter lim="800000"/>
              <a:headEnd/>
              <a:tailEnd/>
            </a:ln>
          </p:spPr>
          <p:txBody>
            <a:bodyPr wrap="none">
              <a:spAutoFit/>
            </a:bodyPr>
            <a:lstStyle/>
            <a:p>
              <a:pPr algn="ctr" eaLnBrk="0" hangingPunct="0"/>
              <a:r>
                <a:rPr lang="en-US" sz="2000" b="1">
                  <a:solidFill>
                    <a:srgbClr val="FFFF00"/>
                  </a:solidFill>
                </a:rPr>
                <a:t>MT Univ</a:t>
              </a:r>
            </a:p>
            <a:p>
              <a:pPr algn="ctr" eaLnBrk="0" hangingPunct="0"/>
              <a:r>
                <a:rPr lang="en-US" b="1">
                  <a:solidFill>
                    <a:srgbClr val="FFFF00"/>
                  </a:solidFill>
                </a:rPr>
                <a:t>Karlsruhe</a:t>
              </a:r>
              <a:endParaRPr lang="en-US">
                <a:solidFill>
                  <a:srgbClr val="FFFF00"/>
                </a:solidFill>
              </a:endParaRPr>
            </a:p>
          </p:txBody>
        </p:sp>
      </p:grpSp>
      <p:grpSp>
        <p:nvGrpSpPr>
          <p:cNvPr id="28682" name="Group 23"/>
          <p:cNvGrpSpPr>
            <a:grpSpLocks/>
          </p:cNvGrpSpPr>
          <p:nvPr/>
        </p:nvGrpSpPr>
        <p:grpSpPr bwMode="auto">
          <a:xfrm>
            <a:off x="3505200" y="5257800"/>
            <a:ext cx="1498600" cy="1006475"/>
            <a:chOff x="2208" y="3312"/>
            <a:chExt cx="944" cy="634"/>
          </a:xfrm>
        </p:grpSpPr>
        <p:grpSp>
          <p:nvGrpSpPr>
            <p:cNvPr id="28702" name="Group 24"/>
            <p:cNvGrpSpPr>
              <a:grpSpLocks/>
            </p:cNvGrpSpPr>
            <p:nvPr/>
          </p:nvGrpSpPr>
          <p:grpSpPr bwMode="auto">
            <a:xfrm>
              <a:off x="2208" y="3312"/>
              <a:ext cx="528" cy="336"/>
              <a:chOff x="2208" y="3312"/>
              <a:chExt cx="528" cy="336"/>
            </a:xfrm>
          </p:grpSpPr>
          <p:sp>
            <p:nvSpPr>
              <p:cNvPr id="28704" name="Rectangle 25"/>
              <p:cNvSpPr>
                <a:spLocks noChangeArrowheads="1"/>
              </p:cNvSpPr>
              <p:nvPr/>
            </p:nvSpPr>
            <p:spPr bwMode="auto">
              <a:xfrm>
                <a:off x="2208" y="3312"/>
                <a:ext cx="528" cy="33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8705" name="Text Box 26"/>
              <p:cNvSpPr txBox="1">
                <a:spLocks noChangeArrowheads="1"/>
              </p:cNvSpPr>
              <p:nvPr/>
            </p:nvSpPr>
            <p:spPr bwMode="auto">
              <a:xfrm>
                <a:off x="2225" y="3312"/>
                <a:ext cx="511" cy="288"/>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4mo</a:t>
                </a:r>
                <a:endParaRPr lang="en-US" sz="1400">
                  <a:solidFill>
                    <a:srgbClr val="000000"/>
                  </a:solidFill>
                </a:endParaRPr>
              </a:p>
            </p:txBody>
          </p:sp>
        </p:grpSp>
        <p:sp>
          <p:nvSpPr>
            <p:cNvPr id="28703" name="Text Box 27"/>
            <p:cNvSpPr txBox="1">
              <a:spLocks noChangeArrowheads="1"/>
            </p:cNvSpPr>
            <p:nvPr/>
          </p:nvSpPr>
          <p:spPr bwMode="auto">
            <a:xfrm>
              <a:off x="2400" y="3696"/>
              <a:ext cx="752" cy="250"/>
            </a:xfrm>
            <a:prstGeom prst="rect">
              <a:avLst/>
            </a:prstGeom>
            <a:noFill/>
            <a:ln w="9525" algn="ctr">
              <a:noFill/>
              <a:miter lim="800000"/>
              <a:headEnd/>
              <a:tailEnd/>
            </a:ln>
          </p:spPr>
          <p:txBody>
            <a:bodyPr>
              <a:spAutoFit/>
            </a:bodyPr>
            <a:lstStyle/>
            <a:p>
              <a:pPr algn="ctr" eaLnBrk="0" hangingPunct="0"/>
              <a:r>
                <a:rPr lang="en-US" sz="2000" b="1">
                  <a:solidFill>
                    <a:srgbClr val="FFFF00"/>
                  </a:solidFill>
                </a:rPr>
                <a:t>MT-ITB</a:t>
              </a:r>
              <a:endParaRPr lang="en-US" sz="2000">
                <a:solidFill>
                  <a:srgbClr val="FFFF00"/>
                </a:solidFill>
              </a:endParaRPr>
            </a:p>
          </p:txBody>
        </p:sp>
      </p:grpSp>
      <p:sp>
        <p:nvSpPr>
          <p:cNvPr id="845852" name="Freeform 28"/>
          <p:cNvSpPr>
            <a:spLocks/>
          </p:cNvSpPr>
          <p:nvPr/>
        </p:nvSpPr>
        <p:spPr bwMode="invGray">
          <a:xfrm flipH="1">
            <a:off x="2784475" y="2057400"/>
            <a:ext cx="873125" cy="121920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en-US">
              <a:latin typeface="Arial" pitchFamily="34" charset="0"/>
              <a:cs typeface="+mn-cs"/>
            </a:endParaRPr>
          </a:p>
        </p:txBody>
      </p:sp>
      <p:sp>
        <p:nvSpPr>
          <p:cNvPr id="28684" name="Text Box 29"/>
          <p:cNvSpPr txBox="1">
            <a:spLocks noChangeArrowheads="1"/>
          </p:cNvSpPr>
          <p:nvPr/>
        </p:nvSpPr>
        <p:spPr bwMode="auto">
          <a:xfrm>
            <a:off x="3581400" y="2667000"/>
            <a:ext cx="2452688" cy="457200"/>
          </a:xfrm>
          <a:prstGeom prst="rect">
            <a:avLst/>
          </a:prstGeom>
          <a:noFill/>
          <a:ln w="9525" algn="ctr">
            <a:noFill/>
            <a:miter lim="800000"/>
            <a:headEnd/>
            <a:tailEnd/>
          </a:ln>
        </p:spPr>
        <p:txBody>
          <a:bodyPr wrap="none">
            <a:spAutoFit/>
          </a:bodyPr>
          <a:lstStyle/>
          <a:p>
            <a:pPr algn="ctr" eaLnBrk="0" hangingPunct="0"/>
            <a:r>
              <a:rPr lang="en-US" sz="2400" b="1">
                <a:solidFill>
                  <a:srgbClr val="FFFF00"/>
                </a:solidFill>
              </a:rPr>
              <a:t>JOINT DEGREE</a:t>
            </a:r>
            <a:endParaRPr lang="en-US" sz="1400">
              <a:solidFill>
                <a:srgbClr val="FFFF00"/>
              </a:solidFill>
            </a:endParaRPr>
          </a:p>
        </p:txBody>
      </p:sp>
      <p:sp>
        <p:nvSpPr>
          <p:cNvPr id="28685" name="Text Box 30"/>
          <p:cNvSpPr txBox="1">
            <a:spLocks noChangeArrowheads="1"/>
          </p:cNvSpPr>
          <p:nvPr/>
        </p:nvSpPr>
        <p:spPr bwMode="auto">
          <a:xfrm>
            <a:off x="533400" y="1828800"/>
            <a:ext cx="2403475" cy="457200"/>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DUAL </a:t>
            </a:r>
            <a:r>
              <a:rPr lang="en-US" sz="2400" b="1">
                <a:solidFill>
                  <a:srgbClr val="000000"/>
                </a:solidFill>
                <a:hlinkClick r:id="rId2" action="ppaction://hlinkpres?slideindex=1&amp;slidetitle="/>
              </a:rPr>
              <a:t>DEGREE</a:t>
            </a:r>
            <a:endParaRPr lang="en-US" sz="1400">
              <a:solidFill>
                <a:srgbClr val="000000"/>
              </a:solidFill>
            </a:endParaRPr>
          </a:p>
        </p:txBody>
      </p:sp>
      <p:sp>
        <p:nvSpPr>
          <p:cNvPr id="28686" name="Text Box 31"/>
          <p:cNvSpPr txBox="1">
            <a:spLocks noChangeArrowheads="1"/>
          </p:cNvSpPr>
          <p:nvPr/>
        </p:nvSpPr>
        <p:spPr bwMode="auto">
          <a:xfrm>
            <a:off x="762000" y="1447800"/>
            <a:ext cx="2032000" cy="457200"/>
          </a:xfrm>
          <a:prstGeom prst="rect">
            <a:avLst/>
          </a:prstGeom>
          <a:noFill/>
          <a:ln w="9525" algn="ctr">
            <a:noFill/>
            <a:miter lim="800000"/>
            <a:headEnd/>
            <a:tailEnd/>
          </a:ln>
        </p:spPr>
        <p:txBody>
          <a:bodyPr>
            <a:spAutoFit/>
          </a:bodyPr>
          <a:lstStyle/>
          <a:p>
            <a:pPr algn="ctr" eaLnBrk="0" hangingPunct="0"/>
            <a:r>
              <a:rPr lang="en-US" sz="2400" b="1">
                <a:solidFill>
                  <a:srgbClr val="000000"/>
                </a:solidFill>
              </a:rPr>
              <a:t>MSi </a:t>
            </a:r>
            <a:r>
              <a:rPr lang="en-US" sz="2400" b="1">
                <a:solidFill>
                  <a:srgbClr val="0000CC"/>
                </a:solidFill>
              </a:rPr>
              <a:t>MSc</a:t>
            </a:r>
            <a:endParaRPr lang="en-US" sz="1400">
              <a:solidFill>
                <a:srgbClr val="0000CC"/>
              </a:solidFill>
            </a:endParaRPr>
          </a:p>
        </p:txBody>
      </p:sp>
      <p:sp>
        <p:nvSpPr>
          <p:cNvPr id="28687" name="Text Box 32"/>
          <p:cNvSpPr txBox="1">
            <a:spLocks noChangeArrowheads="1"/>
          </p:cNvSpPr>
          <p:nvPr/>
        </p:nvSpPr>
        <p:spPr bwMode="auto">
          <a:xfrm>
            <a:off x="3810000" y="2362200"/>
            <a:ext cx="2032000" cy="457200"/>
          </a:xfrm>
          <a:prstGeom prst="rect">
            <a:avLst/>
          </a:prstGeom>
          <a:noFill/>
          <a:ln w="9525" algn="ctr">
            <a:noFill/>
            <a:miter lim="800000"/>
            <a:headEnd/>
            <a:tailEnd/>
          </a:ln>
        </p:spPr>
        <p:txBody>
          <a:bodyPr>
            <a:spAutoFit/>
          </a:bodyPr>
          <a:lstStyle/>
          <a:p>
            <a:pPr algn="ctr" eaLnBrk="0" hangingPunct="0"/>
            <a:r>
              <a:rPr lang="en-US" sz="2400" b="1">
                <a:solidFill>
                  <a:srgbClr val="FFFF00"/>
                </a:solidFill>
              </a:rPr>
              <a:t>MSi/MSc</a:t>
            </a:r>
            <a:endParaRPr lang="en-US" sz="1400">
              <a:solidFill>
                <a:srgbClr val="FFFF00"/>
              </a:solidFill>
            </a:endParaRPr>
          </a:p>
        </p:txBody>
      </p:sp>
      <p:grpSp>
        <p:nvGrpSpPr>
          <p:cNvPr id="28688" name="Group 33"/>
          <p:cNvGrpSpPr>
            <a:grpSpLocks/>
          </p:cNvGrpSpPr>
          <p:nvPr/>
        </p:nvGrpSpPr>
        <p:grpSpPr bwMode="auto">
          <a:xfrm>
            <a:off x="6019800" y="1495425"/>
            <a:ext cx="3048000" cy="1933575"/>
            <a:chOff x="3792" y="942"/>
            <a:chExt cx="1920" cy="1218"/>
          </a:xfrm>
        </p:grpSpPr>
        <p:sp>
          <p:nvSpPr>
            <p:cNvPr id="28695" name="AutoShape 34"/>
            <p:cNvSpPr>
              <a:spLocks noChangeArrowheads="1"/>
            </p:cNvSpPr>
            <p:nvPr/>
          </p:nvSpPr>
          <p:spPr bwMode="auto">
            <a:xfrm>
              <a:off x="3888" y="942"/>
              <a:ext cx="1824" cy="1218"/>
            </a:xfrm>
            <a:prstGeom prst="roundRect">
              <a:avLst>
                <a:gd name="adj" fmla="val 16667"/>
              </a:avLst>
            </a:prstGeom>
            <a:noFill/>
            <a:ln w="38100">
              <a:solidFill>
                <a:schemeClr val="tx2"/>
              </a:solidFill>
              <a:round/>
              <a:headEnd/>
              <a:tailEnd/>
            </a:ln>
          </p:spPr>
          <p:txBody>
            <a:bodyPr wrap="none" anchor="ctr"/>
            <a:lstStyle/>
            <a:p>
              <a:pPr algn="ctr" eaLnBrk="0" hangingPunct="0"/>
              <a:endParaRPr lang="id-ID">
                <a:solidFill>
                  <a:schemeClr val="bg1"/>
                </a:solidFill>
                <a:latin typeface="Verdana" pitchFamily="34" charset="0"/>
              </a:endParaRPr>
            </a:p>
          </p:txBody>
        </p:sp>
        <p:sp>
          <p:nvSpPr>
            <p:cNvPr id="28696" name="Rectangle 35"/>
            <p:cNvSpPr>
              <a:spLocks noChangeArrowheads="1"/>
            </p:cNvSpPr>
            <p:nvPr/>
          </p:nvSpPr>
          <p:spPr bwMode="auto">
            <a:xfrm>
              <a:off x="3984" y="1008"/>
              <a:ext cx="240" cy="240"/>
            </a:xfrm>
            <a:prstGeom prst="rect">
              <a:avLst/>
            </a:prstGeom>
            <a:solidFill>
              <a:schemeClr val="accent1"/>
            </a:solidFill>
            <a:ln w="9525">
              <a:solidFill>
                <a:schemeClr val="tx1"/>
              </a:solidFill>
              <a:miter lim="800000"/>
              <a:headEnd/>
              <a:tailEnd/>
            </a:ln>
          </p:spPr>
          <p:txBody>
            <a:bodyPr wrap="none" anchor="ctr"/>
            <a:lstStyle/>
            <a:p>
              <a:endParaRPr lang="id-ID">
                <a:solidFill>
                  <a:schemeClr val="bg1"/>
                </a:solidFill>
              </a:endParaRPr>
            </a:p>
          </p:txBody>
        </p:sp>
        <p:sp>
          <p:nvSpPr>
            <p:cNvPr id="28697" name="Rectangle 36"/>
            <p:cNvSpPr>
              <a:spLocks noChangeArrowheads="1"/>
            </p:cNvSpPr>
            <p:nvPr/>
          </p:nvSpPr>
          <p:spPr bwMode="auto">
            <a:xfrm>
              <a:off x="5280" y="1008"/>
              <a:ext cx="288" cy="240"/>
            </a:xfrm>
            <a:prstGeom prst="rect">
              <a:avLst/>
            </a:prstGeom>
            <a:solidFill>
              <a:schemeClr val="accent1"/>
            </a:solidFill>
            <a:ln w="9525">
              <a:solidFill>
                <a:schemeClr val="tx1"/>
              </a:solidFill>
              <a:miter lim="800000"/>
              <a:headEnd/>
              <a:tailEnd/>
            </a:ln>
          </p:spPr>
          <p:txBody>
            <a:bodyPr wrap="none" anchor="ctr"/>
            <a:lstStyle/>
            <a:p>
              <a:endParaRPr lang="id-ID">
                <a:solidFill>
                  <a:schemeClr val="bg1"/>
                </a:solidFill>
              </a:endParaRPr>
            </a:p>
          </p:txBody>
        </p:sp>
        <p:sp>
          <p:nvSpPr>
            <p:cNvPr id="28698" name="Text Box 37"/>
            <p:cNvSpPr txBox="1">
              <a:spLocks noChangeArrowheads="1"/>
            </p:cNvSpPr>
            <p:nvPr/>
          </p:nvSpPr>
          <p:spPr bwMode="auto">
            <a:xfrm>
              <a:off x="3984" y="960"/>
              <a:ext cx="255" cy="288"/>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D</a:t>
              </a:r>
              <a:endParaRPr lang="en-US" sz="1400">
                <a:solidFill>
                  <a:schemeClr val="bg1"/>
                </a:solidFill>
              </a:endParaRPr>
            </a:p>
          </p:txBody>
        </p:sp>
        <p:sp>
          <p:nvSpPr>
            <p:cNvPr id="28699" name="Text Box 38"/>
            <p:cNvSpPr txBox="1">
              <a:spLocks noChangeArrowheads="1"/>
            </p:cNvSpPr>
            <p:nvPr/>
          </p:nvSpPr>
          <p:spPr bwMode="auto">
            <a:xfrm>
              <a:off x="5313" y="1008"/>
              <a:ext cx="223" cy="288"/>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J</a:t>
              </a:r>
              <a:endParaRPr lang="en-US" sz="1400">
                <a:solidFill>
                  <a:schemeClr val="bg1"/>
                </a:solidFill>
              </a:endParaRPr>
            </a:p>
          </p:txBody>
        </p:sp>
        <p:sp>
          <p:nvSpPr>
            <p:cNvPr id="28700" name="Text Box 39"/>
            <p:cNvSpPr txBox="1">
              <a:spLocks noChangeArrowheads="1"/>
            </p:cNvSpPr>
            <p:nvPr/>
          </p:nvSpPr>
          <p:spPr bwMode="auto">
            <a:xfrm>
              <a:off x="4080" y="1161"/>
              <a:ext cx="1280" cy="231"/>
            </a:xfrm>
            <a:prstGeom prst="rect">
              <a:avLst/>
            </a:prstGeom>
            <a:noFill/>
            <a:ln w="9525" algn="ctr">
              <a:noFill/>
              <a:miter lim="800000"/>
              <a:headEnd/>
              <a:tailEnd/>
            </a:ln>
          </p:spPr>
          <p:txBody>
            <a:bodyPr>
              <a:spAutoFit/>
            </a:bodyPr>
            <a:lstStyle/>
            <a:p>
              <a:pPr algn="ctr" eaLnBrk="0" hangingPunct="0"/>
              <a:r>
                <a:rPr lang="en-US" b="1">
                  <a:solidFill>
                    <a:schemeClr val="bg1"/>
                  </a:solidFill>
                </a:rPr>
                <a:t>Certificate</a:t>
              </a:r>
            </a:p>
          </p:txBody>
        </p:sp>
        <p:sp>
          <p:nvSpPr>
            <p:cNvPr id="28701" name="Text Box 40"/>
            <p:cNvSpPr txBox="1">
              <a:spLocks noChangeArrowheads="1"/>
            </p:cNvSpPr>
            <p:nvPr/>
          </p:nvSpPr>
          <p:spPr bwMode="auto">
            <a:xfrm>
              <a:off x="3792" y="1632"/>
              <a:ext cx="1920" cy="461"/>
            </a:xfrm>
            <a:prstGeom prst="rect">
              <a:avLst/>
            </a:prstGeom>
            <a:noFill/>
            <a:ln w="9525" algn="ctr">
              <a:noFill/>
              <a:miter lim="800000"/>
              <a:headEnd/>
              <a:tailEnd/>
            </a:ln>
          </p:spPr>
          <p:txBody>
            <a:bodyPr>
              <a:spAutoFit/>
            </a:bodyPr>
            <a:lstStyle/>
            <a:p>
              <a:pPr algn="ctr" eaLnBrk="0" hangingPunct="0"/>
              <a:r>
                <a:rPr lang="en-US" b="1">
                  <a:solidFill>
                    <a:schemeClr val="bg1"/>
                  </a:solidFill>
                </a:rPr>
                <a:t>Rector</a:t>
              </a:r>
            </a:p>
            <a:p>
              <a:pPr algn="ctr" eaLnBrk="0" hangingPunct="0"/>
              <a:r>
                <a:rPr lang="en-US" sz="2400" b="1">
                  <a:solidFill>
                    <a:schemeClr val="bg1"/>
                  </a:solidFill>
                </a:rPr>
                <a:t>   </a:t>
              </a:r>
              <a:r>
                <a:rPr lang="en-US" sz="1600" b="1">
                  <a:solidFill>
                    <a:schemeClr val="bg1"/>
                  </a:solidFill>
                </a:rPr>
                <a:t>ITB + UGM              Univ K</a:t>
              </a:r>
              <a:endParaRPr lang="en-US" sz="1600">
                <a:solidFill>
                  <a:schemeClr val="bg1"/>
                </a:solidFill>
              </a:endParaRPr>
            </a:p>
          </p:txBody>
        </p:sp>
      </p:grpSp>
      <p:sp>
        <p:nvSpPr>
          <p:cNvPr id="28689" name="Rectangle 41"/>
          <p:cNvSpPr>
            <a:spLocks noChangeArrowheads="1"/>
          </p:cNvSpPr>
          <p:nvPr/>
        </p:nvSpPr>
        <p:spPr bwMode="auto">
          <a:xfrm>
            <a:off x="0" y="5105400"/>
            <a:ext cx="2286000" cy="1752600"/>
          </a:xfrm>
          <a:prstGeom prst="rect">
            <a:avLst/>
          </a:prstGeom>
          <a:solidFill>
            <a:srgbClr val="6699FF"/>
          </a:solidFill>
          <a:ln w="38100">
            <a:solidFill>
              <a:schemeClr val="tx1"/>
            </a:solidFill>
            <a:miter lim="800000"/>
            <a:headEnd/>
            <a:tailEnd/>
          </a:ln>
        </p:spPr>
        <p:txBody>
          <a:bodyPr wrap="none" anchor="ctr"/>
          <a:lstStyle/>
          <a:p>
            <a:pPr eaLnBrk="0" hangingPunct="0"/>
            <a:r>
              <a:rPr lang="en-US" sz="2400" b="1">
                <a:solidFill>
                  <a:srgbClr val="FF0000"/>
                </a:solidFill>
                <a:latin typeface="Trebuchet MS" pitchFamily="34" charset="0"/>
              </a:rPr>
              <a:t>Requirements:</a:t>
            </a:r>
          </a:p>
          <a:p>
            <a:pPr eaLnBrk="0" hangingPunct="0"/>
            <a:r>
              <a:rPr lang="en-US" b="1">
                <a:solidFill>
                  <a:srgbClr val="FF0000"/>
                </a:solidFill>
                <a:latin typeface="Trebuchet MS" pitchFamily="34" charset="0"/>
              </a:rPr>
              <a:t>Foreign language</a:t>
            </a:r>
          </a:p>
          <a:p>
            <a:pPr eaLnBrk="0" hangingPunct="0"/>
            <a:r>
              <a:rPr lang="en-US" b="1">
                <a:solidFill>
                  <a:srgbClr val="FF0000"/>
                </a:solidFill>
                <a:latin typeface="Trebuchet MS" pitchFamily="34" charset="0"/>
              </a:rPr>
              <a:t>Academic record</a:t>
            </a:r>
          </a:p>
          <a:p>
            <a:pPr eaLnBrk="0" hangingPunct="0"/>
            <a:r>
              <a:rPr lang="en-US" b="1">
                <a:solidFill>
                  <a:srgbClr val="FF0000"/>
                </a:solidFill>
                <a:latin typeface="Trebuchet MS" pitchFamily="34" charset="0"/>
              </a:rPr>
              <a:t>Research Plan</a:t>
            </a:r>
          </a:p>
          <a:p>
            <a:pPr eaLnBrk="0" hangingPunct="0"/>
            <a:r>
              <a:rPr lang="en-US" b="1">
                <a:solidFill>
                  <a:srgbClr val="FF0000"/>
                </a:solidFill>
                <a:latin typeface="Trebuchet MS" pitchFamily="34" charset="0"/>
              </a:rPr>
              <a:t>Intensive Course</a:t>
            </a:r>
          </a:p>
        </p:txBody>
      </p:sp>
      <p:sp>
        <p:nvSpPr>
          <p:cNvPr id="28690" name="Rectangle 42"/>
          <p:cNvSpPr>
            <a:spLocks noChangeArrowheads="1"/>
          </p:cNvSpPr>
          <p:nvPr/>
        </p:nvSpPr>
        <p:spPr bwMode="auto">
          <a:xfrm>
            <a:off x="6705600" y="5334000"/>
            <a:ext cx="2438400" cy="1524000"/>
          </a:xfrm>
          <a:prstGeom prst="rect">
            <a:avLst/>
          </a:prstGeom>
          <a:solidFill>
            <a:srgbClr val="99FF33"/>
          </a:solidFill>
          <a:ln w="38100">
            <a:solidFill>
              <a:schemeClr val="tx1"/>
            </a:solidFill>
            <a:miter lim="800000"/>
            <a:headEnd/>
            <a:tailEnd/>
          </a:ln>
        </p:spPr>
        <p:txBody>
          <a:bodyPr wrap="none" anchor="ctr"/>
          <a:lstStyle/>
          <a:p>
            <a:pPr eaLnBrk="0" hangingPunct="0"/>
            <a:r>
              <a:rPr lang="en-US" sz="2400" b="1">
                <a:solidFill>
                  <a:srgbClr val="000000"/>
                </a:solidFill>
                <a:latin typeface="Trebuchet MS" pitchFamily="34" charset="0"/>
              </a:rPr>
              <a:t>Strategic steps :</a:t>
            </a:r>
          </a:p>
          <a:p>
            <a:pPr eaLnBrk="0" hangingPunct="0"/>
            <a:r>
              <a:rPr lang="en-US" b="1">
                <a:solidFill>
                  <a:srgbClr val="000000"/>
                </a:solidFill>
                <a:latin typeface="Trebuchet MS" pitchFamily="34" charset="0"/>
              </a:rPr>
              <a:t>Advance Lecture</a:t>
            </a:r>
          </a:p>
          <a:p>
            <a:pPr eaLnBrk="0" hangingPunct="0"/>
            <a:r>
              <a:rPr lang="en-US" b="1">
                <a:solidFill>
                  <a:srgbClr val="000000"/>
                </a:solidFill>
                <a:latin typeface="Trebuchet MS" pitchFamily="34" charset="0"/>
              </a:rPr>
              <a:t>Thesis</a:t>
            </a:r>
          </a:p>
          <a:p>
            <a:pPr eaLnBrk="0" hangingPunct="0"/>
            <a:r>
              <a:rPr lang="en-US" b="1">
                <a:solidFill>
                  <a:srgbClr val="000000"/>
                </a:solidFill>
                <a:latin typeface="Trebuchet MS" pitchFamily="34" charset="0"/>
              </a:rPr>
              <a:t>Research Metodology</a:t>
            </a:r>
          </a:p>
          <a:p>
            <a:pPr eaLnBrk="0" hangingPunct="0"/>
            <a:r>
              <a:rPr lang="en-US" b="1">
                <a:solidFill>
                  <a:srgbClr val="000000"/>
                </a:solidFill>
                <a:latin typeface="Trebuchet MS" pitchFamily="34" charset="0"/>
              </a:rPr>
              <a:t>Field Study</a:t>
            </a:r>
          </a:p>
        </p:txBody>
      </p:sp>
      <p:sp>
        <p:nvSpPr>
          <p:cNvPr id="28691" name="Rectangle 43"/>
          <p:cNvSpPr>
            <a:spLocks noChangeArrowheads="1"/>
          </p:cNvSpPr>
          <p:nvPr/>
        </p:nvSpPr>
        <p:spPr bwMode="auto">
          <a:xfrm>
            <a:off x="0" y="2971800"/>
            <a:ext cx="1752600" cy="1371600"/>
          </a:xfrm>
          <a:prstGeom prst="rect">
            <a:avLst/>
          </a:prstGeom>
          <a:solidFill>
            <a:srgbClr val="00FFFF"/>
          </a:solidFill>
          <a:ln w="38100">
            <a:solidFill>
              <a:schemeClr val="tx1"/>
            </a:solidFill>
            <a:miter lim="800000"/>
            <a:headEnd/>
            <a:tailEnd/>
          </a:ln>
        </p:spPr>
        <p:txBody>
          <a:bodyPr wrap="none" anchor="ctr"/>
          <a:lstStyle/>
          <a:p>
            <a:pPr eaLnBrk="0" hangingPunct="0"/>
            <a:r>
              <a:rPr lang="en-US" b="1">
                <a:solidFill>
                  <a:srgbClr val="000000"/>
                </a:solidFill>
                <a:latin typeface="Trebuchet MS" pitchFamily="34" charset="0"/>
              </a:rPr>
              <a:t>Joint Research</a:t>
            </a:r>
          </a:p>
          <a:p>
            <a:pPr eaLnBrk="0" hangingPunct="0"/>
            <a:r>
              <a:rPr lang="en-US" b="1">
                <a:solidFill>
                  <a:srgbClr val="000000"/>
                </a:solidFill>
                <a:latin typeface="Trebuchet MS" pitchFamily="34" charset="0"/>
              </a:rPr>
              <a:t>Guest Profesor</a:t>
            </a:r>
          </a:p>
          <a:p>
            <a:pPr eaLnBrk="0" hangingPunct="0"/>
            <a:r>
              <a:rPr lang="en-US" b="1">
                <a:solidFill>
                  <a:srgbClr val="000000"/>
                </a:solidFill>
                <a:latin typeface="Trebuchet MS" pitchFamily="34" charset="0"/>
              </a:rPr>
              <a:t>Exchange Stu.</a:t>
            </a:r>
          </a:p>
          <a:p>
            <a:pPr eaLnBrk="0" hangingPunct="0"/>
            <a:r>
              <a:rPr lang="en-US" b="1">
                <a:solidFill>
                  <a:srgbClr val="000000"/>
                </a:solidFill>
                <a:latin typeface="Trebuchet MS" pitchFamily="34" charset="0"/>
              </a:rPr>
              <a:t>Credit Transfer</a:t>
            </a:r>
          </a:p>
          <a:p>
            <a:pPr eaLnBrk="0" hangingPunct="0"/>
            <a:r>
              <a:rPr lang="en-US" b="1">
                <a:solidFill>
                  <a:srgbClr val="000000"/>
                </a:solidFill>
                <a:latin typeface="Trebuchet MS" pitchFamily="34" charset="0"/>
              </a:rPr>
              <a:t>Systeem</a:t>
            </a:r>
          </a:p>
        </p:txBody>
      </p:sp>
      <p:sp>
        <p:nvSpPr>
          <p:cNvPr id="28692" name="Text Box 44"/>
          <p:cNvSpPr txBox="1">
            <a:spLocks noChangeArrowheads="1"/>
          </p:cNvSpPr>
          <p:nvPr/>
        </p:nvSpPr>
        <p:spPr bwMode="auto">
          <a:xfrm>
            <a:off x="4495800" y="5181600"/>
            <a:ext cx="2209800" cy="641350"/>
          </a:xfrm>
          <a:prstGeom prst="rect">
            <a:avLst/>
          </a:prstGeom>
          <a:noFill/>
          <a:ln w="9525" algn="ctr">
            <a:noFill/>
            <a:miter lim="800000"/>
            <a:headEnd/>
            <a:tailEnd/>
          </a:ln>
        </p:spPr>
        <p:txBody>
          <a:bodyPr>
            <a:spAutoFit/>
          </a:bodyPr>
          <a:lstStyle/>
          <a:p>
            <a:pPr algn="ctr" eaLnBrk="0" hangingPunct="0"/>
            <a:r>
              <a:rPr lang="en-US" b="1">
                <a:solidFill>
                  <a:srgbClr val="FFFF00"/>
                </a:solidFill>
              </a:rPr>
              <a:t>Univ of lund Swedia</a:t>
            </a:r>
            <a:endParaRPr lang="en-US">
              <a:solidFill>
                <a:srgbClr val="FFFF00"/>
              </a:solidFill>
            </a:endParaRPr>
          </a:p>
        </p:txBody>
      </p:sp>
      <p:sp>
        <p:nvSpPr>
          <p:cNvPr id="28693" name="Rectangle 45"/>
          <p:cNvSpPr>
            <a:spLocks noChangeArrowheads="1"/>
          </p:cNvSpPr>
          <p:nvPr/>
        </p:nvSpPr>
        <p:spPr bwMode="auto">
          <a:xfrm>
            <a:off x="3429000" y="1066800"/>
            <a:ext cx="1676400" cy="838200"/>
          </a:xfrm>
          <a:prstGeom prst="rect">
            <a:avLst/>
          </a:prstGeom>
          <a:solidFill>
            <a:srgbClr val="00FFFF"/>
          </a:solidFill>
          <a:ln w="38100">
            <a:solidFill>
              <a:schemeClr val="tx1"/>
            </a:solidFill>
            <a:miter lim="800000"/>
            <a:headEnd/>
            <a:tailEnd/>
          </a:ln>
        </p:spPr>
        <p:txBody>
          <a:bodyPr wrap="none" anchor="ctr"/>
          <a:lstStyle/>
          <a:p>
            <a:pPr eaLnBrk="0" hangingPunct="0"/>
            <a:r>
              <a:rPr lang="en-US" b="1">
                <a:solidFill>
                  <a:srgbClr val="000000"/>
                </a:solidFill>
                <a:latin typeface="Trebuchet MS" pitchFamily="34" charset="0"/>
              </a:rPr>
              <a:t>CERTIFICATE</a:t>
            </a:r>
          </a:p>
        </p:txBody>
      </p:sp>
      <p:sp>
        <p:nvSpPr>
          <p:cNvPr id="28694" name="Rectangle 46"/>
          <p:cNvSpPr>
            <a:spLocks noChangeArrowheads="1"/>
          </p:cNvSpPr>
          <p:nvPr/>
        </p:nvSpPr>
        <p:spPr bwMode="auto">
          <a:xfrm>
            <a:off x="4343400" y="1219200"/>
            <a:ext cx="1676400" cy="838200"/>
          </a:xfrm>
          <a:prstGeom prst="rect">
            <a:avLst/>
          </a:prstGeom>
          <a:solidFill>
            <a:srgbClr val="339966"/>
          </a:solidFill>
          <a:ln w="38100">
            <a:solidFill>
              <a:schemeClr val="tx1"/>
            </a:solidFill>
            <a:miter lim="800000"/>
            <a:headEnd/>
            <a:tailEnd/>
          </a:ln>
        </p:spPr>
        <p:txBody>
          <a:bodyPr wrap="none" anchor="ctr"/>
          <a:lstStyle/>
          <a:p>
            <a:pPr eaLnBrk="0" hangingPunct="0"/>
            <a:r>
              <a:rPr lang="en-US" b="1">
                <a:latin typeface="Trebuchet MS" pitchFamily="34" charset="0"/>
              </a:rPr>
              <a:t>CERTIFICATE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53463" cy="136683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id-ID" sz="4000" dirty="0">
                <a:solidFill>
                  <a:schemeClr val="tx1"/>
                </a:solidFill>
                <a:cs typeface="Arial" pitchFamily="34" charset="0"/>
              </a:rPr>
              <a:t>S</a:t>
            </a:r>
            <a:r>
              <a:rPr lang="en-US" sz="4000" dirty="0" err="1">
                <a:solidFill>
                  <a:schemeClr val="tx1"/>
                </a:solidFill>
                <a:cs typeface="Arial" pitchFamily="34" charset="0"/>
              </a:rPr>
              <a:t>cheme</a:t>
            </a:r>
            <a:r>
              <a:rPr lang="en-US" sz="4000" dirty="0">
                <a:solidFill>
                  <a:schemeClr val="tx1"/>
                </a:solidFill>
                <a:cs typeface="Arial" pitchFamily="34" charset="0"/>
              </a:rPr>
              <a:t> of Collaboration</a:t>
            </a:r>
            <a:r>
              <a:rPr lang="id-ID" sz="4000" dirty="0">
                <a:solidFill>
                  <a:schemeClr val="tx1"/>
                </a:solidFill>
                <a:cs typeface="Arial" pitchFamily="34" charset="0"/>
              </a:rPr>
              <a:t> Program MS DD ITB- CHEM ENG TWENTE</a:t>
            </a:r>
          </a:p>
        </p:txBody>
      </p:sp>
      <p:sp>
        <p:nvSpPr>
          <p:cNvPr id="3" name="Right Arrow 2"/>
          <p:cNvSpPr/>
          <p:nvPr/>
        </p:nvSpPr>
        <p:spPr>
          <a:xfrm>
            <a:off x="642938" y="2428875"/>
            <a:ext cx="2214562" cy="1071563"/>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d-ID">
                <a:solidFill>
                  <a:srgbClr val="000000"/>
                </a:solidFill>
                <a:cs typeface="Arial" pitchFamily="34" charset="0"/>
              </a:rPr>
              <a:t>11(5) </a:t>
            </a:r>
            <a:r>
              <a:rPr lang="en-US">
                <a:solidFill>
                  <a:srgbClr val="000000"/>
                </a:solidFill>
                <a:cs typeface="Arial" pitchFamily="34" charset="0"/>
              </a:rPr>
              <a:t>Mo in</a:t>
            </a:r>
            <a:r>
              <a:rPr lang="id-ID">
                <a:solidFill>
                  <a:srgbClr val="000000"/>
                </a:solidFill>
                <a:cs typeface="Arial" pitchFamily="34" charset="0"/>
              </a:rPr>
              <a:t> ITB</a:t>
            </a:r>
          </a:p>
        </p:txBody>
      </p:sp>
      <p:sp>
        <p:nvSpPr>
          <p:cNvPr id="4" name="Right Arrow 3"/>
          <p:cNvSpPr/>
          <p:nvPr/>
        </p:nvSpPr>
        <p:spPr>
          <a:xfrm>
            <a:off x="3000375" y="2500313"/>
            <a:ext cx="2571750" cy="107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a:solidFill>
                  <a:schemeClr val="tx1"/>
                </a:solidFill>
                <a:cs typeface="Arial" pitchFamily="34" charset="0"/>
              </a:rPr>
              <a:t>12 </a:t>
            </a:r>
            <a:r>
              <a:rPr lang="en-US">
                <a:solidFill>
                  <a:schemeClr val="tx1"/>
                </a:solidFill>
                <a:cs typeface="Arial" pitchFamily="34" charset="0"/>
              </a:rPr>
              <a:t>Mo </a:t>
            </a:r>
            <a:r>
              <a:rPr lang="id-ID">
                <a:solidFill>
                  <a:schemeClr val="tx1"/>
                </a:solidFill>
                <a:cs typeface="Arial" pitchFamily="34" charset="0"/>
              </a:rPr>
              <a:t>i</a:t>
            </a:r>
            <a:r>
              <a:rPr lang="en-US">
                <a:solidFill>
                  <a:schemeClr val="tx1"/>
                </a:solidFill>
                <a:cs typeface="Arial" pitchFamily="34" charset="0"/>
              </a:rPr>
              <a:t>n</a:t>
            </a:r>
            <a:r>
              <a:rPr lang="id-ID">
                <a:solidFill>
                  <a:schemeClr val="tx1"/>
                </a:solidFill>
                <a:cs typeface="Arial" pitchFamily="34" charset="0"/>
              </a:rPr>
              <a:t> Twente</a:t>
            </a:r>
          </a:p>
        </p:txBody>
      </p:sp>
      <p:sp>
        <p:nvSpPr>
          <p:cNvPr id="5" name="Right Arrow 4"/>
          <p:cNvSpPr/>
          <p:nvPr/>
        </p:nvSpPr>
        <p:spPr>
          <a:xfrm>
            <a:off x="5786438" y="2500313"/>
            <a:ext cx="1500187" cy="10715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d-ID">
                <a:solidFill>
                  <a:srgbClr val="000000"/>
                </a:solidFill>
                <a:cs typeface="Arial" pitchFamily="34" charset="0"/>
              </a:rPr>
              <a:t>1 </a:t>
            </a:r>
            <a:r>
              <a:rPr lang="en-US">
                <a:solidFill>
                  <a:srgbClr val="000000"/>
                </a:solidFill>
                <a:cs typeface="Arial" pitchFamily="34" charset="0"/>
              </a:rPr>
              <a:t>Mo</a:t>
            </a:r>
            <a:r>
              <a:rPr lang="id-ID">
                <a:solidFill>
                  <a:srgbClr val="000000"/>
                </a:solidFill>
                <a:cs typeface="Arial" pitchFamily="34" charset="0"/>
              </a:rPr>
              <a:t> i</a:t>
            </a:r>
            <a:r>
              <a:rPr lang="en-US">
                <a:solidFill>
                  <a:srgbClr val="000000"/>
                </a:solidFill>
                <a:cs typeface="Arial" pitchFamily="34" charset="0"/>
              </a:rPr>
              <a:t>n</a:t>
            </a:r>
            <a:r>
              <a:rPr lang="id-ID">
                <a:solidFill>
                  <a:srgbClr val="000000"/>
                </a:solidFill>
                <a:cs typeface="Arial" pitchFamily="34" charset="0"/>
              </a:rPr>
              <a:t> ITB</a:t>
            </a:r>
          </a:p>
        </p:txBody>
      </p:sp>
      <p:sp>
        <p:nvSpPr>
          <p:cNvPr id="6" name="TextBox 5"/>
          <p:cNvSpPr txBox="1"/>
          <p:nvPr/>
        </p:nvSpPr>
        <p:spPr>
          <a:xfrm>
            <a:off x="142875" y="3714750"/>
            <a:ext cx="2643188" cy="17954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id-ID">
                <a:solidFill>
                  <a:srgbClr val="000000"/>
                </a:solidFill>
                <a:cs typeface="Arial" pitchFamily="34" charset="0"/>
              </a:rPr>
              <a:t>Syarat: Joint Selection</a:t>
            </a:r>
          </a:p>
          <a:p>
            <a:pPr fontAlgn="auto">
              <a:spcBef>
                <a:spcPts val="0"/>
              </a:spcBef>
              <a:spcAft>
                <a:spcPts val="0"/>
              </a:spcAft>
              <a:defRPr/>
            </a:pPr>
            <a:r>
              <a:rPr lang="id-ID">
                <a:solidFill>
                  <a:srgbClr val="000000"/>
                </a:solidFill>
                <a:cs typeface="Arial" pitchFamily="34" charset="0"/>
              </a:rPr>
              <a:t>12 (18) SKS </a:t>
            </a:r>
            <a:r>
              <a:rPr lang="id-ID">
                <a:solidFill>
                  <a:srgbClr val="000000"/>
                </a:solidFill>
                <a:sym typeface="Symbol" pitchFamily="18" charset="2"/>
              </a:rPr>
              <a:t></a:t>
            </a:r>
            <a:r>
              <a:rPr lang="id-ID">
                <a:solidFill>
                  <a:schemeClr val="tx1"/>
                </a:solidFill>
              </a:rPr>
              <a:t> </a:t>
            </a:r>
            <a:r>
              <a:rPr lang="en-US" sz="1200">
                <a:solidFill>
                  <a:srgbClr val="000000"/>
                </a:solidFill>
                <a:cs typeface="Arial" pitchFamily="34" charset="0"/>
              </a:rPr>
              <a:t>Credit Unit</a:t>
            </a:r>
            <a:r>
              <a:rPr lang="en-US">
                <a:solidFill>
                  <a:srgbClr val="000000"/>
                </a:solidFill>
                <a:cs typeface="Arial" pitchFamily="34" charset="0"/>
              </a:rPr>
              <a:t> </a:t>
            </a:r>
            <a:r>
              <a:rPr lang="id-ID">
                <a:solidFill>
                  <a:srgbClr val="000000"/>
                </a:solidFill>
                <a:cs typeface="Arial" pitchFamily="34" charset="0"/>
              </a:rPr>
              <a:t> </a:t>
            </a:r>
          </a:p>
          <a:p>
            <a:pPr fontAlgn="auto">
              <a:spcBef>
                <a:spcPts val="0"/>
              </a:spcBef>
              <a:spcAft>
                <a:spcPts val="0"/>
              </a:spcAft>
              <a:defRPr/>
            </a:pPr>
            <a:r>
              <a:rPr lang="id-ID">
                <a:solidFill>
                  <a:srgbClr val="000000"/>
                </a:solidFill>
                <a:cs typeface="Arial" pitchFamily="34" charset="0"/>
              </a:rPr>
              <a:t>GPA </a:t>
            </a:r>
            <a:r>
              <a:rPr lang="id-ID">
                <a:solidFill>
                  <a:srgbClr val="000000"/>
                </a:solidFill>
                <a:latin typeface="MS Reference Sans Serif" pitchFamily="34" charset="0"/>
                <a:cs typeface="Arial" pitchFamily="34" charset="0"/>
              </a:rPr>
              <a:t>≥ 3,5</a:t>
            </a:r>
          </a:p>
          <a:p>
            <a:pPr fontAlgn="auto">
              <a:spcBef>
                <a:spcPts val="0"/>
              </a:spcBef>
              <a:spcAft>
                <a:spcPts val="0"/>
              </a:spcAft>
              <a:defRPr/>
            </a:pPr>
            <a:r>
              <a:rPr lang="id-ID">
                <a:solidFill>
                  <a:srgbClr val="000000"/>
                </a:solidFill>
                <a:latin typeface="MS Reference Sans Serif" pitchFamily="34" charset="0"/>
                <a:cs typeface="Arial" pitchFamily="34" charset="0"/>
              </a:rPr>
              <a:t>TOEFL ≥ 550 (EPT ITB≥ 110);</a:t>
            </a:r>
          </a:p>
          <a:p>
            <a:pPr fontAlgn="auto">
              <a:spcBef>
                <a:spcPts val="0"/>
              </a:spcBef>
              <a:spcAft>
                <a:spcPts val="0"/>
              </a:spcAft>
              <a:defRPr/>
            </a:pPr>
            <a:r>
              <a:rPr lang="id-ID">
                <a:solidFill>
                  <a:srgbClr val="000000"/>
                </a:solidFill>
                <a:latin typeface="MS Reference Sans Serif" pitchFamily="34" charset="0"/>
                <a:cs typeface="Arial" pitchFamily="34" charset="0"/>
              </a:rPr>
              <a:t>IELTS ≥ 6</a:t>
            </a:r>
          </a:p>
        </p:txBody>
      </p:sp>
      <p:sp>
        <p:nvSpPr>
          <p:cNvPr id="7" name="TextBox 6"/>
          <p:cNvSpPr txBox="1"/>
          <p:nvPr/>
        </p:nvSpPr>
        <p:spPr>
          <a:xfrm>
            <a:off x="3000375" y="3786188"/>
            <a:ext cx="2428875" cy="12461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id-ID">
                <a:solidFill>
                  <a:srgbClr val="000000"/>
                </a:solidFill>
                <a:cs typeface="Arial" pitchFamily="34" charset="0"/>
              </a:rPr>
              <a:t>75 ECU </a:t>
            </a:r>
            <a:r>
              <a:rPr lang="id-ID">
                <a:solidFill>
                  <a:srgbClr val="000000"/>
                </a:solidFill>
                <a:cs typeface="Arial" pitchFamily="34" charset="0"/>
                <a:sym typeface="Symbol" pitchFamily="18" charset="2"/>
              </a:rPr>
              <a:t> 17 SKS</a:t>
            </a:r>
          </a:p>
          <a:p>
            <a:pPr fontAlgn="auto">
              <a:spcBef>
                <a:spcPts val="0"/>
              </a:spcBef>
              <a:spcAft>
                <a:spcPts val="0"/>
              </a:spcAft>
              <a:defRPr/>
            </a:pPr>
            <a:r>
              <a:rPr lang="en-US">
                <a:solidFill>
                  <a:srgbClr val="000000"/>
                </a:solidFill>
                <a:cs typeface="Arial" pitchFamily="34" charset="0"/>
                <a:sym typeface="Symbol" pitchFamily="18" charset="2"/>
              </a:rPr>
              <a:t>Lecture</a:t>
            </a:r>
            <a:r>
              <a:rPr lang="id-ID">
                <a:solidFill>
                  <a:srgbClr val="000000"/>
                </a:solidFill>
                <a:cs typeface="Arial" pitchFamily="34" charset="0"/>
                <a:sym typeface="Symbol" pitchFamily="18" charset="2"/>
              </a:rPr>
              <a:t>, pra</a:t>
            </a:r>
            <a:r>
              <a:rPr lang="en-US">
                <a:solidFill>
                  <a:srgbClr val="000000"/>
                </a:solidFill>
                <a:cs typeface="Arial" pitchFamily="34" charset="0"/>
                <a:sym typeface="Symbol" pitchFamily="18" charset="2"/>
              </a:rPr>
              <a:t>c</a:t>
            </a:r>
            <a:r>
              <a:rPr lang="id-ID">
                <a:solidFill>
                  <a:srgbClr val="000000"/>
                </a:solidFill>
                <a:cs typeface="Arial" pitchFamily="34" charset="0"/>
                <a:sym typeface="Symbol" pitchFamily="18" charset="2"/>
              </a:rPr>
              <a:t>ti</a:t>
            </a:r>
            <a:r>
              <a:rPr lang="en-US">
                <a:solidFill>
                  <a:srgbClr val="000000"/>
                </a:solidFill>
                <a:cs typeface="Arial" pitchFamily="34" charset="0"/>
                <a:sym typeface="Symbol" pitchFamily="18" charset="2"/>
              </a:rPr>
              <a:t>c</a:t>
            </a:r>
            <a:r>
              <a:rPr lang="id-ID">
                <a:solidFill>
                  <a:srgbClr val="000000"/>
                </a:solidFill>
                <a:cs typeface="Arial" pitchFamily="34" charset="0"/>
                <a:sym typeface="Symbol" pitchFamily="18" charset="2"/>
              </a:rPr>
              <a:t>um, </a:t>
            </a:r>
            <a:r>
              <a:rPr lang="en-US">
                <a:solidFill>
                  <a:srgbClr val="000000"/>
                </a:solidFill>
                <a:cs typeface="Arial" pitchFamily="34" charset="0"/>
                <a:sym typeface="Symbol" pitchFamily="18" charset="2"/>
              </a:rPr>
              <a:t>research</a:t>
            </a:r>
            <a:r>
              <a:rPr lang="id-ID">
                <a:solidFill>
                  <a:srgbClr val="000000"/>
                </a:solidFill>
                <a:cs typeface="Arial" pitchFamily="34" charset="0"/>
                <a:sym typeface="Symbol" pitchFamily="18" charset="2"/>
              </a:rPr>
              <a:t>, Seminar,  T</a:t>
            </a:r>
            <a:r>
              <a:rPr lang="en-US">
                <a:solidFill>
                  <a:srgbClr val="000000"/>
                </a:solidFill>
                <a:cs typeface="Arial" pitchFamily="34" charset="0"/>
                <a:sym typeface="Symbol" pitchFamily="18" charset="2"/>
              </a:rPr>
              <a:t>h</a:t>
            </a:r>
            <a:r>
              <a:rPr lang="id-ID">
                <a:solidFill>
                  <a:srgbClr val="000000"/>
                </a:solidFill>
                <a:cs typeface="Arial" pitchFamily="34" charset="0"/>
                <a:sym typeface="Symbol" pitchFamily="18" charset="2"/>
              </a:rPr>
              <a:t>esis </a:t>
            </a:r>
          </a:p>
        </p:txBody>
      </p:sp>
      <p:sp>
        <p:nvSpPr>
          <p:cNvPr id="8" name="TextBox 7"/>
          <p:cNvSpPr txBox="1"/>
          <p:nvPr/>
        </p:nvSpPr>
        <p:spPr>
          <a:xfrm>
            <a:off x="5715000" y="3786188"/>
            <a:ext cx="1500188" cy="1246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id-ID">
                <a:solidFill>
                  <a:srgbClr val="000000"/>
                </a:solidFill>
                <a:cs typeface="Arial" pitchFamily="34" charset="0"/>
              </a:rPr>
              <a:t>1 SKS (Seminar </a:t>
            </a:r>
            <a:r>
              <a:rPr lang="en-US">
                <a:solidFill>
                  <a:srgbClr val="000000"/>
                </a:solidFill>
                <a:cs typeface="Arial" pitchFamily="34" charset="0"/>
              </a:rPr>
              <a:t>&amp; defence for</a:t>
            </a:r>
            <a:r>
              <a:rPr lang="id-ID">
                <a:solidFill>
                  <a:srgbClr val="000000"/>
                </a:solidFill>
                <a:cs typeface="Arial" pitchFamily="34" charset="0"/>
              </a:rPr>
              <a:t> Magister)</a:t>
            </a:r>
          </a:p>
        </p:txBody>
      </p:sp>
      <p:sp>
        <p:nvSpPr>
          <p:cNvPr id="9" name="Rounded Rectangle 8"/>
          <p:cNvSpPr/>
          <p:nvPr/>
        </p:nvSpPr>
        <p:spPr>
          <a:xfrm>
            <a:off x="7358063" y="2571750"/>
            <a:ext cx="1643062" cy="1071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a:solidFill>
                  <a:schemeClr val="tx1"/>
                </a:solidFill>
                <a:cs typeface="Arial" pitchFamily="34" charset="0"/>
              </a:rPr>
              <a:t>MSi  </a:t>
            </a:r>
            <a:r>
              <a:rPr lang="en-US">
                <a:solidFill>
                  <a:schemeClr val="tx1"/>
                </a:solidFill>
                <a:cs typeface="Arial" pitchFamily="34" charset="0"/>
              </a:rPr>
              <a:t>from </a:t>
            </a:r>
            <a:r>
              <a:rPr lang="id-ID">
                <a:solidFill>
                  <a:schemeClr val="tx1"/>
                </a:solidFill>
                <a:cs typeface="Arial" pitchFamily="34" charset="0"/>
              </a:rPr>
              <a:t>ITB  </a:t>
            </a:r>
            <a:r>
              <a:rPr lang="id-ID">
                <a:solidFill>
                  <a:schemeClr val="tx1"/>
                </a:solidFill>
                <a:cs typeface="Arial" pitchFamily="34" charset="0"/>
                <a:sym typeface="Symbol" pitchFamily="18" charset="2"/>
              </a:rPr>
              <a:t> MSc </a:t>
            </a:r>
            <a:r>
              <a:rPr lang="en-US" sz="1400">
                <a:solidFill>
                  <a:schemeClr val="tx1"/>
                </a:solidFill>
                <a:cs typeface="Arial" pitchFamily="34" charset="0"/>
                <a:sym typeface="Symbol" pitchFamily="18" charset="2"/>
              </a:rPr>
              <a:t>from</a:t>
            </a:r>
            <a:r>
              <a:rPr lang="id-ID">
                <a:solidFill>
                  <a:schemeClr val="tx1"/>
                </a:solidFill>
                <a:cs typeface="Arial" pitchFamily="34" charset="0"/>
                <a:sym typeface="Symbol" pitchFamily="18" charset="2"/>
              </a:rPr>
              <a:t> Twente</a:t>
            </a:r>
            <a:endParaRPr lang="id-ID">
              <a:solidFill>
                <a:schemeClr val="tx1"/>
              </a:solidFill>
              <a:cs typeface="Arial" pitchFamily="34" charset="0"/>
            </a:endParaRPr>
          </a:p>
        </p:txBody>
      </p:sp>
      <p:sp>
        <p:nvSpPr>
          <p:cNvPr id="10" name="TextBox 9"/>
          <p:cNvSpPr txBox="1"/>
          <p:nvPr/>
        </p:nvSpPr>
        <p:spPr>
          <a:xfrm>
            <a:off x="3071813" y="5072063"/>
            <a:ext cx="2357437" cy="15208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a:solidFill>
                  <a:srgbClr val="000000"/>
                </a:solidFill>
                <a:cs typeface="Arial" pitchFamily="34" charset="0"/>
              </a:rPr>
              <a:t>Sharing</a:t>
            </a:r>
            <a:r>
              <a:rPr lang="id-ID">
                <a:solidFill>
                  <a:srgbClr val="000000"/>
                </a:solidFill>
                <a:cs typeface="Arial" pitchFamily="34" charset="0"/>
              </a:rPr>
              <a:t> </a:t>
            </a:r>
            <a:r>
              <a:rPr lang="id-ID">
                <a:solidFill>
                  <a:srgbClr val="000000"/>
                </a:solidFill>
                <a:cs typeface="Arial" pitchFamily="34" charset="0"/>
                <a:sym typeface="Symbol" pitchFamily="18" charset="2"/>
              </a:rPr>
              <a:t>Tuition Fee (1:1)</a:t>
            </a:r>
          </a:p>
          <a:p>
            <a:pPr fontAlgn="auto">
              <a:spcBef>
                <a:spcPts val="0"/>
              </a:spcBef>
              <a:spcAft>
                <a:spcPts val="0"/>
              </a:spcAft>
              <a:defRPr/>
            </a:pPr>
            <a:r>
              <a:rPr lang="id-ID">
                <a:solidFill>
                  <a:srgbClr val="000000"/>
                </a:solidFill>
                <a:cs typeface="Arial" pitchFamily="34" charset="0"/>
                <a:sym typeface="Symbol" pitchFamily="18" charset="2"/>
              </a:rPr>
              <a:t>5 </a:t>
            </a:r>
            <a:r>
              <a:rPr lang="en-US">
                <a:solidFill>
                  <a:srgbClr val="000000"/>
                </a:solidFill>
                <a:cs typeface="Arial" pitchFamily="34" charset="0"/>
                <a:sym typeface="Symbol" pitchFamily="18" charset="2"/>
              </a:rPr>
              <a:t>students</a:t>
            </a:r>
            <a:r>
              <a:rPr lang="id-ID">
                <a:solidFill>
                  <a:srgbClr val="000000"/>
                </a:solidFill>
                <a:cs typeface="Arial" pitchFamily="34" charset="0"/>
                <a:sym typeface="Symbol" pitchFamily="18" charset="2"/>
              </a:rPr>
              <a:t> </a:t>
            </a:r>
            <a:r>
              <a:rPr lang="en-US">
                <a:solidFill>
                  <a:srgbClr val="000000"/>
                </a:solidFill>
                <a:cs typeface="Arial" pitchFamily="34" charset="0"/>
                <a:sym typeface="Symbol" pitchFamily="18" charset="2"/>
              </a:rPr>
              <a:t>for</a:t>
            </a:r>
            <a:endParaRPr lang="id-ID">
              <a:solidFill>
                <a:srgbClr val="000000"/>
              </a:solidFill>
              <a:cs typeface="Arial" pitchFamily="34" charset="0"/>
              <a:sym typeface="Symbol" pitchFamily="18" charset="2"/>
            </a:endParaRPr>
          </a:p>
          <a:p>
            <a:pPr fontAlgn="auto">
              <a:spcBef>
                <a:spcPts val="0"/>
              </a:spcBef>
              <a:spcAft>
                <a:spcPts val="0"/>
              </a:spcAft>
              <a:defRPr/>
            </a:pPr>
            <a:r>
              <a:rPr lang="en-US">
                <a:solidFill>
                  <a:srgbClr val="000000"/>
                </a:solidFill>
                <a:cs typeface="Arial" pitchFamily="34" charset="0"/>
                <a:sym typeface="Symbol" pitchFamily="18" charset="2"/>
              </a:rPr>
              <a:t>Living cost</a:t>
            </a:r>
            <a:r>
              <a:rPr lang="id-ID">
                <a:solidFill>
                  <a:srgbClr val="000000"/>
                </a:solidFill>
                <a:cs typeface="Arial" pitchFamily="34" charset="0"/>
                <a:sym typeface="Symbol" pitchFamily="18" charset="2"/>
              </a:rPr>
              <a:t>, </a:t>
            </a:r>
            <a:r>
              <a:rPr lang="en-US">
                <a:solidFill>
                  <a:srgbClr val="000000"/>
                </a:solidFill>
                <a:cs typeface="Arial" pitchFamily="34" charset="0"/>
                <a:sym typeface="Symbol" pitchFamily="18" charset="2"/>
              </a:rPr>
              <a:t>health insurance</a:t>
            </a:r>
            <a:r>
              <a:rPr lang="id-ID">
                <a:solidFill>
                  <a:srgbClr val="000000"/>
                </a:solidFill>
                <a:cs typeface="Arial" pitchFamily="34" charset="0"/>
                <a:sym typeface="Symbol" pitchFamily="18" charset="2"/>
              </a:rPr>
              <a:t>, ticket</a:t>
            </a:r>
            <a:endParaRPr lang="id-ID">
              <a:solidFill>
                <a:srgbClr val="000000"/>
              </a:solidFill>
              <a:cs typeface="Arial" pitchFamily="34" charset="0"/>
            </a:endParaRPr>
          </a:p>
        </p:txBody>
      </p:sp>
      <p:sp>
        <p:nvSpPr>
          <p:cNvPr id="11" name="TextBox 10"/>
          <p:cNvSpPr txBox="1"/>
          <p:nvPr/>
        </p:nvSpPr>
        <p:spPr>
          <a:xfrm>
            <a:off x="6072188" y="5500688"/>
            <a:ext cx="2071687"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d-ID" dirty="0">
                <a:solidFill>
                  <a:srgbClr val="000000"/>
                </a:solidFill>
              </a:rPr>
              <a:t>Joint Research/ Publication</a:t>
            </a:r>
          </a:p>
        </p:txBody>
      </p:sp>
      <p:sp>
        <p:nvSpPr>
          <p:cNvPr id="13" name="Right Arrow Callout 12"/>
          <p:cNvSpPr/>
          <p:nvPr/>
        </p:nvSpPr>
        <p:spPr>
          <a:xfrm>
            <a:off x="714375" y="5562600"/>
            <a:ext cx="2357438" cy="1195388"/>
          </a:xfrm>
          <a:prstGeom prst="rightArrowCallout">
            <a:avLst>
              <a:gd name="adj1" fmla="val 25000"/>
              <a:gd name="adj2" fmla="val 25000"/>
              <a:gd name="adj3" fmla="val 4546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cs typeface="Arial" pitchFamily="34" charset="0"/>
              </a:rPr>
              <a:t>Y</a:t>
            </a:r>
            <a:r>
              <a:rPr lang="id-ID" dirty="0">
                <a:solidFill>
                  <a:schemeClr val="tx1"/>
                </a:solidFill>
                <a:cs typeface="Arial" pitchFamily="34" charset="0"/>
              </a:rPr>
              <a:t> 20</a:t>
            </a:r>
            <a:r>
              <a:rPr lang="en-US" dirty="0">
                <a:solidFill>
                  <a:schemeClr val="tx1"/>
                </a:solidFill>
                <a:cs typeface="Arial" pitchFamily="34" charset="0"/>
              </a:rPr>
              <a:t>11</a:t>
            </a:r>
            <a:r>
              <a:rPr lang="id-ID" dirty="0">
                <a:solidFill>
                  <a:schemeClr val="tx1"/>
                </a:solidFill>
                <a:cs typeface="Arial" pitchFamily="34" charset="0"/>
              </a:rPr>
              <a:t>/</a:t>
            </a:r>
            <a:r>
              <a:rPr lang="en-US" dirty="0">
                <a:solidFill>
                  <a:schemeClr val="tx1"/>
                </a:solidFill>
                <a:cs typeface="Arial" pitchFamily="34" charset="0"/>
              </a:rPr>
              <a:t>12</a:t>
            </a:r>
            <a:r>
              <a:rPr lang="id-ID" dirty="0">
                <a:solidFill>
                  <a:schemeClr val="tx1"/>
                </a:solidFill>
                <a:cs typeface="Arial" pitchFamily="34" charset="0"/>
              </a:rPr>
              <a:t>: </a:t>
            </a:r>
            <a:r>
              <a:rPr lang="en-US" dirty="0">
                <a:solidFill>
                  <a:schemeClr val="tx1"/>
                </a:solidFill>
                <a:cs typeface="Arial" pitchFamily="34" charset="0"/>
              </a:rPr>
              <a:t>3</a:t>
            </a:r>
            <a:r>
              <a:rPr lang="id-ID" dirty="0">
                <a:solidFill>
                  <a:schemeClr val="tx1"/>
                </a:solidFill>
                <a:cs typeface="Arial" pitchFamily="34" charset="0"/>
              </a:rPr>
              <a:t> BU,</a:t>
            </a:r>
            <a:r>
              <a:rPr lang="en-US" dirty="0">
                <a:solidFill>
                  <a:schemeClr val="tx1"/>
                </a:solidFill>
                <a:cs typeface="Arial" pitchFamily="34" charset="0"/>
              </a:rPr>
              <a:t> 50% Tue</a:t>
            </a:r>
          </a:p>
          <a:p>
            <a:pPr algn="ctr" fontAlgn="auto">
              <a:spcBef>
                <a:spcPts val="0"/>
              </a:spcBef>
              <a:spcAft>
                <a:spcPts val="0"/>
              </a:spcAft>
              <a:defRPr/>
            </a:pPr>
            <a:r>
              <a:rPr lang="en-US" dirty="0">
                <a:solidFill>
                  <a:schemeClr val="tx1"/>
                </a:solidFill>
                <a:cs typeface="Arial" pitchFamily="34" charset="0"/>
              </a:rPr>
              <a:t>Fee</a:t>
            </a:r>
            <a:endParaRPr lang="id-ID" dirty="0">
              <a:solidFill>
                <a:schemeClr val="tx1"/>
              </a:solidFill>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3" y="428625"/>
            <a:ext cx="8715375" cy="142875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id-ID" sz="2800" b="1" dirty="0">
                <a:solidFill>
                  <a:schemeClr val="tx1"/>
                </a:solidFill>
                <a:cs typeface="Arial" pitchFamily="34" charset="0"/>
              </a:rPr>
              <a:t>S</a:t>
            </a:r>
            <a:r>
              <a:rPr lang="en-US" sz="2800" b="1" dirty="0" err="1">
                <a:solidFill>
                  <a:schemeClr val="tx1"/>
                </a:solidFill>
                <a:cs typeface="Arial" pitchFamily="34" charset="0"/>
              </a:rPr>
              <a:t>cheme</a:t>
            </a:r>
            <a:r>
              <a:rPr lang="en-US" sz="2800" b="1" dirty="0">
                <a:solidFill>
                  <a:schemeClr val="tx1"/>
                </a:solidFill>
                <a:cs typeface="Arial" pitchFamily="34" charset="0"/>
              </a:rPr>
              <a:t> Collaboration</a:t>
            </a:r>
            <a:r>
              <a:rPr lang="id-ID" sz="2800" b="1" dirty="0">
                <a:solidFill>
                  <a:schemeClr val="tx1"/>
                </a:solidFill>
                <a:cs typeface="Arial" pitchFamily="34" charset="0"/>
              </a:rPr>
              <a:t> Program MS DD Sains Komputasi FMIPA ITB – Computational S</a:t>
            </a:r>
            <a:r>
              <a:rPr lang="en-US" sz="2800" b="1" dirty="0">
                <a:solidFill>
                  <a:schemeClr val="tx1"/>
                </a:solidFill>
                <a:cs typeface="Arial" pitchFamily="34" charset="0"/>
              </a:rPr>
              <a:t>c</a:t>
            </a:r>
            <a:r>
              <a:rPr lang="id-ID" sz="2800" b="1" dirty="0">
                <a:solidFill>
                  <a:schemeClr val="tx1"/>
                </a:solidFill>
                <a:cs typeface="Arial" pitchFamily="34" charset="0"/>
              </a:rPr>
              <a:t>i</a:t>
            </a:r>
            <a:r>
              <a:rPr lang="en-US" sz="2800" b="1" dirty="0">
                <a:solidFill>
                  <a:schemeClr val="tx1"/>
                </a:solidFill>
                <a:cs typeface="Arial" pitchFamily="34" charset="0"/>
              </a:rPr>
              <a:t>e</a:t>
            </a:r>
            <a:r>
              <a:rPr lang="id-ID" sz="2800" b="1" dirty="0">
                <a:solidFill>
                  <a:schemeClr val="tx1"/>
                </a:solidFill>
                <a:cs typeface="Arial" pitchFamily="34" charset="0"/>
              </a:rPr>
              <a:t>nce Kanazawa University</a:t>
            </a:r>
            <a:r>
              <a:rPr lang="en-US" sz="2800" b="1" dirty="0">
                <a:solidFill>
                  <a:schemeClr val="tx1"/>
                </a:solidFill>
                <a:cs typeface="Arial" pitchFamily="34" charset="0"/>
              </a:rPr>
              <a:t> from 2009</a:t>
            </a:r>
            <a:endParaRPr lang="id-ID" sz="2800" b="1" dirty="0">
              <a:solidFill>
                <a:schemeClr val="tx1"/>
              </a:solidFill>
              <a:cs typeface="Arial" pitchFamily="34" charset="0"/>
            </a:endParaRPr>
          </a:p>
        </p:txBody>
      </p:sp>
      <p:sp>
        <p:nvSpPr>
          <p:cNvPr id="5" name="Right Arrow 4"/>
          <p:cNvSpPr/>
          <p:nvPr/>
        </p:nvSpPr>
        <p:spPr>
          <a:xfrm>
            <a:off x="228600" y="2500313"/>
            <a:ext cx="1500188" cy="1071562"/>
          </a:xfrm>
          <a:prstGeom prst="rightArrow">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id-ID">
                <a:solidFill>
                  <a:srgbClr val="000000"/>
                </a:solidFill>
                <a:cs typeface="Arial" pitchFamily="34" charset="0"/>
              </a:rPr>
              <a:t>6 </a:t>
            </a:r>
            <a:r>
              <a:rPr lang="en-US">
                <a:solidFill>
                  <a:srgbClr val="000000"/>
                </a:solidFill>
                <a:cs typeface="Arial" pitchFamily="34" charset="0"/>
              </a:rPr>
              <a:t>Mo</a:t>
            </a:r>
            <a:r>
              <a:rPr lang="id-ID">
                <a:solidFill>
                  <a:srgbClr val="000000"/>
                </a:solidFill>
                <a:cs typeface="Arial" pitchFamily="34" charset="0"/>
              </a:rPr>
              <a:t> i</a:t>
            </a:r>
            <a:r>
              <a:rPr lang="en-US">
                <a:solidFill>
                  <a:srgbClr val="000000"/>
                </a:solidFill>
                <a:cs typeface="Arial" pitchFamily="34" charset="0"/>
              </a:rPr>
              <a:t>n</a:t>
            </a:r>
            <a:r>
              <a:rPr lang="id-ID">
                <a:solidFill>
                  <a:srgbClr val="000000"/>
                </a:solidFill>
                <a:cs typeface="Arial" pitchFamily="34" charset="0"/>
              </a:rPr>
              <a:t> ITB</a:t>
            </a:r>
          </a:p>
        </p:txBody>
      </p:sp>
      <p:sp>
        <p:nvSpPr>
          <p:cNvPr id="6" name="Right Arrow 5"/>
          <p:cNvSpPr/>
          <p:nvPr/>
        </p:nvSpPr>
        <p:spPr>
          <a:xfrm>
            <a:off x="1857375" y="2500313"/>
            <a:ext cx="2928938" cy="1071562"/>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cs typeface="Arial" pitchFamily="34" charset="0"/>
              </a:rPr>
              <a:t>12 </a:t>
            </a:r>
            <a:r>
              <a:rPr lang="en-US" b="1" dirty="0">
                <a:solidFill>
                  <a:schemeClr val="tx1"/>
                </a:solidFill>
                <a:cs typeface="Arial" pitchFamily="34" charset="0"/>
              </a:rPr>
              <a:t>Mo</a:t>
            </a:r>
            <a:r>
              <a:rPr lang="id-ID" b="1" dirty="0">
                <a:solidFill>
                  <a:schemeClr val="tx1"/>
                </a:solidFill>
                <a:cs typeface="Arial" pitchFamily="34" charset="0"/>
              </a:rPr>
              <a:t> i</a:t>
            </a:r>
            <a:r>
              <a:rPr lang="en-US" b="1" dirty="0">
                <a:solidFill>
                  <a:schemeClr val="tx1"/>
                </a:solidFill>
                <a:cs typeface="Arial" pitchFamily="34" charset="0"/>
              </a:rPr>
              <a:t>n</a:t>
            </a:r>
            <a:r>
              <a:rPr lang="id-ID" b="1" dirty="0">
                <a:solidFill>
                  <a:schemeClr val="tx1"/>
                </a:solidFill>
                <a:cs typeface="Arial" pitchFamily="34" charset="0"/>
              </a:rPr>
              <a:t> KU</a:t>
            </a:r>
            <a:r>
              <a:rPr lang="en-US" b="1" dirty="0">
                <a:solidFill>
                  <a:schemeClr val="tx1"/>
                </a:solidFill>
                <a:cs typeface="Arial" pitchFamily="34" charset="0"/>
              </a:rPr>
              <a:t>/JAPAN</a:t>
            </a:r>
            <a:endParaRPr lang="id-ID" b="1" dirty="0">
              <a:solidFill>
                <a:schemeClr val="tx1"/>
              </a:solidFill>
              <a:cs typeface="Arial" pitchFamily="34" charset="0"/>
            </a:endParaRPr>
          </a:p>
        </p:txBody>
      </p:sp>
      <p:sp>
        <p:nvSpPr>
          <p:cNvPr id="7" name="Right Arrow 6"/>
          <p:cNvSpPr/>
          <p:nvPr/>
        </p:nvSpPr>
        <p:spPr>
          <a:xfrm>
            <a:off x="5000625" y="2500313"/>
            <a:ext cx="1643063" cy="1071562"/>
          </a:xfrm>
          <a:prstGeom prst="rightArrow">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id-ID">
                <a:solidFill>
                  <a:srgbClr val="000000"/>
                </a:solidFill>
                <a:cs typeface="Arial" pitchFamily="34" charset="0"/>
              </a:rPr>
              <a:t>6 </a:t>
            </a:r>
            <a:r>
              <a:rPr lang="en-US">
                <a:solidFill>
                  <a:srgbClr val="000000"/>
                </a:solidFill>
                <a:cs typeface="Arial" pitchFamily="34" charset="0"/>
              </a:rPr>
              <a:t>Mo</a:t>
            </a:r>
            <a:r>
              <a:rPr lang="id-ID">
                <a:solidFill>
                  <a:srgbClr val="000000"/>
                </a:solidFill>
                <a:cs typeface="Arial" pitchFamily="34" charset="0"/>
              </a:rPr>
              <a:t> i</a:t>
            </a:r>
            <a:r>
              <a:rPr lang="en-US">
                <a:solidFill>
                  <a:srgbClr val="000000"/>
                </a:solidFill>
                <a:cs typeface="Arial" pitchFamily="34" charset="0"/>
              </a:rPr>
              <a:t>n</a:t>
            </a:r>
            <a:r>
              <a:rPr lang="id-ID">
                <a:solidFill>
                  <a:srgbClr val="000000"/>
                </a:solidFill>
                <a:cs typeface="Arial" pitchFamily="34" charset="0"/>
              </a:rPr>
              <a:t> ITB</a:t>
            </a:r>
          </a:p>
        </p:txBody>
      </p:sp>
      <p:sp>
        <p:nvSpPr>
          <p:cNvPr id="9" name="Rounded Rectangle 8"/>
          <p:cNvSpPr/>
          <p:nvPr/>
        </p:nvSpPr>
        <p:spPr>
          <a:xfrm>
            <a:off x="6929438" y="2571750"/>
            <a:ext cx="1714500" cy="92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cs typeface="Arial" pitchFamily="34" charset="0"/>
              </a:rPr>
              <a:t>MSi  </a:t>
            </a:r>
            <a:r>
              <a:rPr lang="en-US" sz="1400" b="1" dirty="0">
                <a:solidFill>
                  <a:schemeClr val="tx1"/>
                </a:solidFill>
                <a:cs typeface="Arial" pitchFamily="34" charset="0"/>
              </a:rPr>
              <a:t>from</a:t>
            </a:r>
            <a:r>
              <a:rPr lang="id-ID" b="1" dirty="0">
                <a:solidFill>
                  <a:schemeClr val="tx1"/>
                </a:solidFill>
                <a:cs typeface="Arial" pitchFamily="34" charset="0"/>
              </a:rPr>
              <a:t> ITB</a:t>
            </a:r>
          </a:p>
          <a:p>
            <a:pPr algn="ctr">
              <a:defRPr/>
            </a:pPr>
            <a:r>
              <a:rPr lang="id-ID" b="1" dirty="0">
                <a:solidFill>
                  <a:schemeClr val="tx1"/>
                </a:solidFill>
                <a:cs typeface="Arial" pitchFamily="34" charset="0"/>
                <a:sym typeface="Symbol" pitchFamily="18" charset="2"/>
              </a:rPr>
              <a:t></a:t>
            </a:r>
          </a:p>
          <a:p>
            <a:pPr algn="ctr">
              <a:defRPr/>
            </a:pPr>
            <a:r>
              <a:rPr lang="id-ID" b="1" dirty="0">
                <a:solidFill>
                  <a:schemeClr val="tx1"/>
                </a:solidFill>
                <a:cs typeface="Arial" pitchFamily="34" charset="0"/>
                <a:sym typeface="Symbol" pitchFamily="18" charset="2"/>
              </a:rPr>
              <a:t>MSc </a:t>
            </a:r>
            <a:r>
              <a:rPr lang="en-US" sz="1400" b="1" dirty="0">
                <a:solidFill>
                  <a:schemeClr val="tx1"/>
                </a:solidFill>
                <a:cs typeface="Arial" pitchFamily="34" charset="0"/>
                <a:sym typeface="Symbol" pitchFamily="18" charset="2"/>
              </a:rPr>
              <a:t>From</a:t>
            </a:r>
            <a:r>
              <a:rPr lang="id-ID" b="1" dirty="0">
                <a:solidFill>
                  <a:schemeClr val="tx1"/>
                </a:solidFill>
                <a:cs typeface="Arial" pitchFamily="34" charset="0"/>
                <a:sym typeface="Symbol" pitchFamily="18" charset="2"/>
              </a:rPr>
              <a:t> KU</a:t>
            </a:r>
            <a:endParaRPr lang="id-ID" b="1" dirty="0">
              <a:solidFill>
                <a:schemeClr val="tx1"/>
              </a:solidFill>
              <a:cs typeface="Arial" pitchFamily="34" charset="0"/>
            </a:endParaRPr>
          </a:p>
        </p:txBody>
      </p:sp>
      <p:sp>
        <p:nvSpPr>
          <p:cNvPr id="10" name="TextBox 9"/>
          <p:cNvSpPr txBox="1"/>
          <p:nvPr/>
        </p:nvSpPr>
        <p:spPr>
          <a:xfrm>
            <a:off x="2500298" y="5657671"/>
            <a:ext cx="4143404" cy="1200329"/>
          </a:xfrm>
          <a:prstGeom prst="rect">
            <a:avLst/>
          </a:prstGeom>
          <a:solidFill>
            <a:schemeClr val="accent6">
              <a:lumMod val="75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b="1" dirty="0">
                <a:ln w="12700">
                  <a:solidFill>
                    <a:srgbClr val="FFFF00"/>
                  </a:solidFill>
                  <a:prstDash val="solid"/>
                </a:ln>
                <a:solidFill>
                  <a:srgbClr val="6AF757"/>
                </a:solidFill>
                <a:effectLst>
                  <a:outerShdw blurRad="41275" dist="20320" dir="1800000" algn="tl" rotWithShape="0">
                    <a:srgbClr val="000000">
                      <a:alpha val="40000"/>
                    </a:srgbClr>
                  </a:outerShdw>
                </a:effectLst>
              </a:rPr>
              <a:t>Activities </a:t>
            </a:r>
            <a:r>
              <a:rPr lang="id-ID" b="1" dirty="0">
                <a:ln w="12700">
                  <a:solidFill>
                    <a:srgbClr val="FFFF00"/>
                  </a:solidFill>
                  <a:prstDash val="solid"/>
                </a:ln>
                <a:solidFill>
                  <a:srgbClr val="6AF757"/>
                </a:solidFill>
                <a:effectLst>
                  <a:outerShdw blurRad="41275" dist="20320" dir="1800000" algn="tl" rotWithShape="0">
                    <a:srgbClr val="000000">
                      <a:alpha val="40000"/>
                    </a:srgbClr>
                  </a:outerShdw>
                </a:effectLst>
              </a:rPr>
              <a:t>:</a:t>
            </a:r>
            <a:endParaRPr lang="id-ID" dirty="0">
              <a:ln w="12700">
                <a:solidFill>
                  <a:srgbClr val="FFFF00"/>
                </a:solidFill>
                <a:prstDash val="solid"/>
              </a:ln>
              <a:solidFill>
                <a:srgbClr val="6AF757"/>
              </a:solidFill>
              <a:effectLst>
                <a:outerShdw blurRad="63500" dir="3600000" algn="tl" rotWithShape="0">
                  <a:srgbClr val="000000">
                    <a:alpha val="70000"/>
                  </a:srgbClr>
                </a:outerShdw>
              </a:effectLst>
            </a:endParaRPr>
          </a:p>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About </a:t>
            </a: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10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students</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Exchanges Lecturer</a:t>
            </a: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 (2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months</a:t>
            </a: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defRPr/>
            </a:pPr>
            <a:r>
              <a:rPr lang="id-ID" dirty="0">
                <a:ln w="18415" cmpd="sng">
                  <a:solidFill>
                    <a:srgbClr val="FFFFFF"/>
                  </a:solidFill>
                  <a:prstDash val="solid"/>
                </a:ln>
                <a:solidFill>
                  <a:srgbClr val="FFFFFF"/>
                </a:solidFill>
                <a:effectLst>
                  <a:outerShdw blurRad="63500" dir="3600000" algn="tl" rotWithShape="0">
                    <a:srgbClr val="000000">
                      <a:alpha val="70000"/>
                    </a:srgbClr>
                  </a:outerShdw>
                </a:effectLst>
              </a:rPr>
              <a:t>Joint Research/Publication</a:t>
            </a:r>
          </a:p>
        </p:txBody>
      </p:sp>
      <p:sp>
        <p:nvSpPr>
          <p:cNvPr id="11" name="TextBox 10"/>
          <p:cNvSpPr txBox="1"/>
          <p:nvPr/>
        </p:nvSpPr>
        <p:spPr>
          <a:xfrm>
            <a:off x="142875" y="3829050"/>
            <a:ext cx="1457325" cy="971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d-ID" dirty="0">
                <a:solidFill>
                  <a:srgbClr val="000080"/>
                </a:solidFill>
              </a:rPr>
              <a:t>10 (10) sks</a:t>
            </a:r>
          </a:p>
          <a:p>
            <a:pPr>
              <a:defRPr/>
            </a:pPr>
            <a:r>
              <a:rPr lang="id-ID" dirty="0">
                <a:solidFill>
                  <a:srgbClr val="000080"/>
                </a:solidFill>
              </a:rPr>
              <a:t>GPA, EPT</a:t>
            </a:r>
          </a:p>
        </p:txBody>
      </p:sp>
      <p:sp>
        <p:nvSpPr>
          <p:cNvPr id="12" name="TextBox 11"/>
          <p:cNvSpPr txBox="1"/>
          <p:nvPr/>
        </p:nvSpPr>
        <p:spPr>
          <a:xfrm>
            <a:off x="1928813" y="4071938"/>
            <a:ext cx="228600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d-ID" dirty="0">
                <a:solidFill>
                  <a:srgbClr val="000080"/>
                </a:solidFill>
              </a:rPr>
              <a:t>22 (20) SKS</a:t>
            </a:r>
          </a:p>
        </p:txBody>
      </p:sp>
      <p:sp>
        <p:nvSpPr>
          <p:cNvPr id="13" name="TextBox 12"/>
          <p:cNvSpPr txBox="1"/>
          <p:nvPr/>
        </p:nvSpPr>
        <p:spPr>
          <a:xfrm>
            <a:off x="4929188" y="4071938"/>
            <a:ext cx="1428750" cy="646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d-ID" dirty="0">
                <a:solidFill>
                  <a:srgbClr val="000080"/>
                </a:solidFill>
              </a:rPr>
              <a:t>6 SKS</a:t>
            </a:r>
          </a:p>
          <a:p>
            <a:pPr>
              <a:defRPr/>
            </a:pPr>
            <a:endParaRPr lang="id-ID" dirty="0">
              <a:solidFill>
                <a:srgbClr val="000080"/>
              </a:solidFill>
            </a:endParaRPr>
          </a:p>
        </p:txBody>
      </p:sp>
      <p:sp>
        <p:nvSpPr>
          <p:cNvPr id="14" name="TextBox 13"/>
          <p:cNvSpPr txBox="1"/>
          <p:nvPr/>
        </p:nvSpPr>
        <p:spPr>
          <a:xfrm>
            <a:off x="7215188" y="5072063"/>
            <a:ext cx="1928812" cy="9239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000000"/>
                </a:solidFill>
                <a:cs typeface="Arial" pitchFamily="34" charset="0"/>
              </a:rPr>
              <a:t>FREE</a:t>
            </a:r>
            <a:r>
              <a:rPr lang="id-ID" dirty="0">
                <a:solidFill>
                  <a:srgbClr val="000000"/>
                </a:solidFill>
                <a:cs typeface="Arial" pitchFamily="34" charset="0"/>
              </a:rPr>
              <a:t>Tuition Fee</a:t>
            </a:r>
          </a:p>
          <a:p>
            <a:pPr>
              <a:defRPr/>
            </a:pPr>
            <a:r>
              <a:rPr lang="en-US" dirty="0">
                <a:solidFill>
                  <a:srgbClr val="000000"/>
                </a:solidFill>
                <a:cs typeface="Arial" pitchFamily="34" charset="0"/>
              </a:rPr>
              <a:t>Need</a:t>
            </a:r>
            <a:r>
              <a:rPr lang="id-ID" dirty="0">
                <a:solidFill>
                  <a:srgbClr val="000000"/>
                </a:solidFill>
                <a:cs typeface="Arial" pitchFamily="34" charset="0"/>
              </a:rPr>
              <a:t> </a:t>
            </a:r>
            <a:r>
              <a:rPr lang="en-US" dirty="0">
                <a:solidFill>
                  <a:srgbClr val="000000"/>
                </a:solidFill>
                <a:cs typeface="Arial" pitchFamily="34" charset="0"/>
              </a:rPr>
              <a:t>Living</a:t>
            </a:r>
            <a:r>
              <a:rPr lang="id-ID" dirty="0">
                <a:solidFill>
                  <a:srgbClr val="000000"/>
                </a:solidFill>
                <a:cs typeface="Arial" pitchFamily="34" charset="0"/>
              </a:rPr>
              <a:t> </a:t>
            </a:r>
            <a:r>
              <a:rPr lang="en-US" dirty="0">
                <a:solidFill>
                  <a:srgbClr val="000000"/>
                </a:solidFill>
                <a:cs typeface="Arial" pitchFamily="34" charset="0"/>
              </a:rPr>
              <a:t>cost</a:t>
            </a:r>
            <a:r>
              <a:rPr lang="id-ID" dirty="0">
                <a:solidFill>
                  <a:srgbClr val="000000"/>
                </a:solidFill>
                <a:cs typeface="Arial" pitchFamily="34" charset="0"/>
              </a:rPr>
              <a:t>, tickets</a:t>
            </a:r>
          </a:p>
        </p:txBody>
      </p:sp>
      <p:sp>
        <p:nvSpPr>
          <p:cNvPr id="15" name="TextBox 14"/>
          <p:cNvSpPr txBox="1"/>
          <p:nvPr/>
        </p:nvSpPr>
        <p:spPr>
          <a:xfrm>
            <a:off x="142875" y="4929188"/>
            <a:ext cx="6867525" cy="3762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a:solidFill>
                  <a:srgbClr val="000000"/>
                </a:solidFill>
                <a:cs typeface="Arial" pitchFamily="34" charset="0"/>
              </a:rPr>
              <a:t>Lectures</a:t>
            </a:r>
            <a:r>
              <a:rPr lang="id-ID">
                <a:solidFill>
                  <a:srgbClr val="000000"/>
                </a:solidFill>
                <a:cs typeface="Arial" pitchFamily="34" charset="0"/>
              </a:rPr>
              <a:t>, pra</a:t>
            </a:r>
            <a:r>
              <a:rPr lang="en-US">
                <a:solidFill>
                  <a:srgbClr val="000000"/>
                </a:solidFill>
                <a:cs typeface="Arial" pitchFamily="34" charset="0"/>
              </a:rPr>
              <a:t>c</a:t>
            </a:r>
            <a:r>
              <a:rPr lang="id-ID">
                <a:solidFill>
                  <a:srgbClr val="000000"/>
                </a:solidFill>
                <a:cs typeface="Arial" pitchFamily="34" charset="0"/>
              </a:rPr>
              <a:t>ti</a:t>
            </a:r>
            <a:r>
              <a:rPr lang="en-US">
                <a:solidFill>
                  <a:srgbClr val="000000"/>
                </a:solidFill>
                <a:cs typeface="Arial" pitchFamily="34" charset="0"/>
              </a:rPr>
              <a:t>c</a:t>
            </a:r>
            <a:r>
              <a:rPr lang="id-ID">
                <a:solidFill>
                  <a:srgbClr val="000000"/>
                </a:solidFill>
                <a:cs typeface="Arial" pitchFamily="34" charset="0"/>
              </a:rPr>
              <a:t>um via </a:t>
            </a:r>
            <a:r>
              <a:rPr lang="en-US">
                <a:solidFill>
                  <a:srgbClr val="000000"/>
                </a:solidFill>
                <a:cs typeface="Arial" pitchFamily="34" charset="0"/>
              </a:rPr>
              <a:t>laboratorium</a:t>
            </a:r>
            <a:r>
              <a:rPr lang="id-ID">
                <a:solidFill>
                  <a:srgbClr val="000000"/>
                </a:solidFill>
                <a:cs typeface="Arial" pitchFamily="34" charset="0"/>
              </a:rPr>
              <a:t> &amp; internet/TV meeting</a:t>
            </a:r>
          </a:p>
        </p:txBody>
      </p:sp>
      <p:grpSp>
        <p:nvGrpSpPr>
          <p:cNvPr id="30733" name="Group 18"/>
          <p:cNvGrpSpPr>
            <a:grpSpLocks/>
          </p:cNvGrpSpPr>
          <p:nvPr/>
        </p:nvGrpSpPr>
        <p:grpSpPr bwMode="auto">
          <a:xfrm>
            <a:off x="8077200" y="3810000"/>
            <a:ext cx="307975" cy="1066800"/>
            <a:chOff x="6873355" y="1955377"/>
            <a:chExt cx="536145" cy="458317"/>
          </a:xfrm>
        </p:grpSpPr>
        <p:sp>
          <p:nvSpPr>
            <p:cNvPr id="20" name="Right Arrow 19"/>
            <p:cNvSpPr/>
            <p:nvPr/>
          </p:nvSpPr>
          <p:spPr>
            <a:xfrm rot="5400000">
              <a:off x="6912270" y="1916463"/>
              <a:ext cx="458317" cy="536145"/>
            </a:xfrm>
            <a:prstGeom prst="rightArrow">
              <a:avLst>
                <a:gd name="adj1" fmla="val 60000"/>
                <a:gd name="adj2" fmla="val 5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Right Arrow 4"/>
            <p:cNvSpPr/>
            <p:nvPr/>
          </p:nvSpPr>
          <p:spPr>
            <a:xfrm>
              <a:off x="6981138" y="2020851"/>
              <a:ext cx="320582" cy="32054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id-ID" sz="1500">
                <a:solidFill>
                  <a:srgbClr val="FFFFFF"/>
                </a:solidFill>
                <a:latin typeface="Lucida Sans" pitchFamily="34" charset="0"/>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139825" y="1676400"/>
            <a:ext cx="6042025" cy="4997450"/>
            <a:chOff x="2035" y="4202"/>
            <a:chExt cx="6930" cy="6173"/>
          </a:xfrm>
        </p:grpSpPr>
        <p:sp>
          <p:nvSpPr>
            <p:cNvPr id="31753" name="Oval 3"/>
            <p:cNvSpPr>
              <a:spLocks noChangeAspect="1" noChangeArrowheads="1"/>
            </p:cNvSpPr>
            <p:nvPr/>
          </p:nvSpPr>
          <p:spPr bwMode="auto">
            <a:xfrm>
              <a:off x="2430" y="4202"/>
              <a:ext cx="2384" cy="2384"/>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en-US" sz="1400" i="1">
                  <a:solidFill>
                    <a:srgbClr val="FFFFFF"/>
                  </a:solidFill>
                </a:rPr>
                <a:t>Chiba Univ.</a:t>
              </a:r>
            </a:p>
            <a:p>
              <a:pPr algn="ctr">
                <a:spcAft>
                  <a:spcPts val="1000"/>
                </a:spcAft>
              </a:pPr>
              <a:r>
                <a:rPr lang="en-US" sz="1400" i="1">
                  <a:solidFill>
                    <a:srgbClr val="FFFFFF"/>
                  </a:solidFill>
                </a:rPr>
                <a:t>(1 year to have M.Sc double degree)</a:t>
              </a:r>
            </a:p>
            <a:p>
              <a:pPr algn="ctr">
                <a:spcAft>
                  <a:spcPts val="1000"/>
                </a:spcAft>
              </a:pPr>
              <a:r>
                <a:rPr lang="en-US" sz="1400" i="1">
                  <a:solidFill>
                    <a:srgbClr val="FFFFFF"/>
                  </a:solidFill>
                </a:rPr>
                <a:t>2-3 students</a:t>
              </a:r>
              <a:endParaRPr lang="en-US" sz="3200"/>
            </a:p>
          </p:txBody>
        </p:sp>
        <p:sp>
          <p:nvSpPr>
            <p:cNvPr id="31754" name="Oval 4"/>
            <p:cNvSpPr>
              <a:spLocks noChangeAspect="1" noChangeArrowheads="1"/>
            </p:cNvSpPr>
            <p:nvPr/>
          </p:nvSpPr>
          <p:spPr bwMode="auto">
            <a:xfrm>
              <a:off x="6650" y="4380"/>
              <a:ext cx="2206" cy="2206"/>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en-US" sz="1400" i="1">
                  <a:solidFill>
                    <a:srgbClr val="FFFFFF"/>
                  </a:solidFill>
                </a:rPr>
                <a:t>CNRD</a:t>
              </a:r>
              <a:r>
                <a:rPr lang="id-ID" sz="1400" i="1">
                  <a:solidFill>
                    <a:srgbClr val="FFFFFF"/>
                  </a:solidFill>
                </a:rPr>
                <a:t> partners </a:t>
              </a:r>
              <a:r>
                <a:rPr lang="en-US" sz="1400" i="1">
                  <a:solidFill>
                    <a:srgbClr val="FFFFFF"/>
                  </a:solidFill>
                </a:rPr>
                <a:t>(</a:t>
              </a:r>
              <a:r>
                <a:rPr lang="id-ID" sz="1400" i="1">
                  <a:solidFill>
                    <a:srgbClr val="FFFFFF"/>
                  </a:solidFill>
                </a:rPr>
                <a:t>4-</a:t>
              </a:r>
              <a:r>
                <a:rPr lang="en-US" sz="1400" i="1">
                  <a:solidFill>
                    <a:srgbClr val="FFFFFF"/>
                  </a:solidFill>
                </a:rPr>
                <a:t>6 months student exchange)</a:t>
              </a:r>
            </a:p>
            <a:p>
              <a:pPr algn="ctr">
                <a:spcAft>
                  <a:spcPts val="1000"/>
                </a:spcAft>
              </a:pPr>
              <a:r>
                <a:rPr lang="en-US" sz="1400" i="1">
                  <a:solidFill>
                    <a:srgbClr val="FFFFFF"/>
                  </a:solidFill>
                </a:rPr>
                <a:t>3-5 students</a:t>
              </a:r>
              <a:endParaRPr lang="en-US" sz="3200"/>
            </a:p>
          </p:txBody>
        </p:sp>
        <p:sp>
          <p:nvSpPr>
            <p:cNvPr id="31755" name="Oval 5"/>
            <p:cNvSpPr>
              <a:spLocks noChangeAspect="1" noChangeArrowheads="1"/>
            </p:cNvSpPr>
            <p:nvPr/>
          </p:nvSpPr>
          <p:spPr bwMode="auto">
            <a:xfrm>
              <a:off x="4456" y="6765"/>
              <a:ext cx="2194" cy="2194"/>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en-US" sz="1400" i="1">
                  <a:solidFill>
                    <a:srgbClr val="FFFFFF"/>
                  </a:solidFill>
                </a:rPr>
                <a:t>MPPDAS Program. Approx. 20 students</a:t>
              </a:r>
            </a:p>
            <a:p>
              <a:pPr algn="ctr">
                <a:spcAft>
                  <a:spcPts val="1000"/>
                </a:spcAft>
              </a:pPr>
              <a:r>
                <a:rPr lang="en-US" sz="1400" i="1">
                  <a:solidFill>
                    <a:srgbClr val="FFFFFF"/>
                  </a:solidFill>
                </a:rPr>
                <a:t>(1 year course at GMU)</a:t>
              </a:r>
              <a:endParaRPr lang="en-US" sz="3200"/>
            </a:p>
          </p:txBody>
        </p:sp>
        <p:sp>
          <p:nvSpPr>
            <p:cNvPr id="31756" name="Oval 6"/>
            <p:cNvSpPr>
              <a:spLocks noChangeAspect="1" noChangeArrowheads="1"/>
            </p:cNvSpPr>
            <p:nvPr/>
          </p:nvSpPr>
          <p:spPr bwMode="auto">
            <a:xfrm>
              <a:off x="2035" y="8040"/>
              <a:ext cx="2216" cy="2216"/>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en-US" sz="1400" i="1">
                  <a:solidFill>
                    <a:srgbClr val="FFFFFF"/>
                  </a:solidFill>
                </a:rPr>
                <a:t>ITC (</a:t>
              </a:r>
              <a:r>
                <a:rPr lang="id-ID" sz="1400" i="1">
                  <a:solidFill>
                    <a:srgbClr val="FFFFFF"/>
                  </a:solidFill>
                </a:rPr>
                <a:t>3-6 months </a:t>
              </a:r>
              <a:r>
                <a:rPr lang="en-US" sz="1400" i="1">
                  <a:solidFill>
                    <a:srgbClr val="FFFFFF"/>
                  </a:solidFill>
                </a:rPr>
                <a:t>to have M.Sc from ITC and M.Sc from GMU)</a:t>
              </a:r>
            </a:p>
            <a:p>
              <a:pPr algn="ctr">
                <a:spcAft>
                  <a:spcPts val="1000"/>
                </a:spcAft>
              </a:pPr>
              <a:r>
                <a:rPr lang="en-US" sz="1400" i="1">
                  <a:solidFill>
                    <a:srgbClr val="FFFFFF"/>
                  </a:solidFill>
                </a:rPr>
                <a:t>5-10 students</a:t>
              </a:r>
              <a:endParaRPr lang="en-US" sz="3200"/>
            </a:p>
          </p:txBody>
        </p:sp>
        <p:sp>
          <p:nvSpPr>
            <p:cNvPr id="31757" name="Oval 7"/>
            <p:cNvSpPr>
              <a:spLocks noChangeAspect="1" noChangeArrowheads="1"/>
            </p:cNvSpPr>
            <p:nvPr/>
          </p:nvSpPr>
          <p:spPr bwMode="auto">
            <a:xfrm>
              <a:off x="6630" y="8040"/>
              <a:ext cx="2335" cy="2335"/>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en-US" sz="1400" i="1">
                  <a:solidFill>
                    <a:srgbClr val="FFFFFF"/>
                  </a:solidFill>
                </a:rPr>
                <a:t>GMU (reguler program for another 3-6 months  to have M.Sc from GMU)</a:t>
              </a:r>
            </a:p>
            <a:p>
              <a:pPr algn="ctr">
                <a:spcAft>
                  <a:spcPts val="1000"/>
                </a:spcAft>
              </a:pPr>
              <a:r>
                <a:rPr lang="en-US" sz="1400" i="1">
                  <a:solidFill>
                    <a:srgbClr val="FFFFFF"/>
                  </a:solidFill>
                </a:rPr>
                <a:t>7-13 students</a:t>
              </a:r>
              <a:endParaRPr lang="en-US" sz="3200"/>
            </a:p>
          </p:txBody>
        </p:sp>
        <p:sp>
          <p:nvSpPr>
            <p:cNvPr id="31758" name="AutoShape 8"/>
            <p:cNvSpPr>
              <a:spLocks noChangeArrowheads="1"/>
            </p:cNvSpPr>
            <p:nvPr/>
          </p:nvSpPr>
          <p:spPr bwMode="auto">
            <a:xfrm rot="-2090645">
              <a:off x="6280" y="6409"/>
              <a:ext cx="1014" cy="5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6 w 21600"/>
                <a:gd name="T13" fmla="*/ 5400 h 21600"/>
                <a:gd name="T14" fmla="*/ 1889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id-ID" sz="3200"/>
            </a:p>
          </p:txBody>
        </p:sp>
        <p:sp>
          <p:nvSpPr>
            <p:cNvPr id="31759" name="AutoShape 9"/>
            <p:cNvSpPr>
              <a:spLocks noChangeArrowheads="1"/>
            </p:cNvSpPr>
            <p:nvPr/>
          </p:nvSpPr>
          <p:spPr bwMode="auto">
            <a:xfrm rot="-8141482">
              <a:off x="3908" y="6471"/>
              <a:ext cx="1003" cy="5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1 w 21600"/>
                <a:gd name="T13" fmla="*/ 5400 h 21600"/>
                <a:gd name="T14" fmla="*/ 1890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id-ID" sz="3200"/>
            </a:p>
          </p:txBody>
        </p:sp>
        <p:sp>
          <p:nvSpPr>
            <p:cNvPr id="31760" name="AutoShape 10"/>
            <p:cNvSpPr>
              <a:spLocks noChangeArrowheads="1"/>
            </p:cNvSpPr>
            <p:nvPr/>
          </p:nvSpPr>
          <p:spPr bwMode="auto">
            <a:xfrm rot="8194010">
              <a:off x="4076" y="8382"/>
              <a:ext cx="648" cy="5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id-ID" sz="3200"/>
            </a:p>
          </p:txBody>
        </p:sp>
        <p:sp>
          <p:nvSpPr>
            <p:cNvPr id="31761" name="AutoShape 11"/>
            <p:cNvSpPr>
              <a:spLocks noChangeArrowheads="1"/>
            </p:cNvSpPr>
            <p:nvPr/>
          </p:nvSpPr>
          <p:spPr bwMode="auto">
            <a:xfrm rot="2560259">
              <a:off x="6242" y="8362"/>
              <a:ext cx="648" cy="5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id-ID" sz="3200"/>
            </a:p>
          </p:txBody>
        </p:sp>
        <p:sp>
          <p:nvSpPr>
            <p:cNvPr id="31762" name="AutoShape 12"/>
            <p:cNvSpPr>
              <a:spLocks noChangeArrowheads="1"/>
            </p:cNvSpPr>
            <p:nvPr/>
          </p:nvSpPr>
          <p:spPr bwMode="auto">
            <a:xfrm rot="5400000">
              <a:off x="7135" y="7032"/>
              <a:ext cx="1456" cy="5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id-ID" sz="3200"/>
            </a:p>
          </p:txBody>
        </p:sp>
      </p:grpSp>
      <p:sp>
        <p:nvSpPr>
          <p:cNvPr id="31747" name="Oval 13"/>
          <p:cNvSpPr>
            <a:spLocks noChangeAspect="1" noChangeArrowheads="1"/>
          </p:cNvSpPr>
          <p:nvPr/>
        </p:nvSpPr>
        <p:spPr bwMode="auto">
          <a:xfrm>
            <a:off x="6643688" y="2673350"/>
            <a:ext cx="1374775" cy="1276350"/>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r>
              <a:rPr lang="id-ID" sz="1400" i="1">
                <a:solidFill>
                  <a:srgbClr val="FFFFFF"/>
                </a:solidFill>
              </a:rPr>
              <a:t>Bremen Univ-Germany</a:t>
            </a:r>
            <a:endParaRPr lang="en-US" sz="3200"/>
          </a:p>
        </p:txBody>
      </p:sp>
      <p:grpSp>
        <p:nvGrpSpPr>
          <p:cNvPr id="31748" name="Group 15"/>
          <p:cNvGrpSpPr>
            <a:grpSpLocks/>
          </p:cNvGrpSpPr>
          <p:nvPr/>
        </p:nvGrpSpPr>
        <p:grpSpPr bwMode="auto">
          <a:xfrm>
            <a:off x="0" y="0"/>
            <a:ext cx="9144000" cy="1222375"/>
            <a:chOff x="0" y="-1"/>
            <a:chExt cx="9144000" cy="1221782"/>
          </a:xfrm>
        </p:grpSpPr>
        <p:pic>
          <p:nvPicPr>
            <p:cNvPr id="17" name="Picture 2"/>
            <p:cNvPicPr>
              <a:picLocks noChangeAspect="1" noChangeArrowheads="1"/>
            </p:cNvPicPr>
            <p:nvPr/>
          </p:nvPicPr>
          <p:blipFill>
            <a:blip r:embed="rId3">
              <a:duotone>
                <a:prstClr val="black"/>
                <a:schemeClr val="accent2">
                  <a:tint val="45000"/>
                  <a:satMod val="400000"/>
                </a:schemeClr>
              </a:duotone>
            </a:blip>
            <a:srcRect l="27943" t="41976" r="11179" b="30079"/>
            <a:stretch>
              <a:fillRect/>
            </a:stretch>
          </p:blipFill>
          <p:spPr bwMode="auto">
            <a:xfrm>
              <a:off x="0" y="1"/>
              <a:ext cx="4704034" cy="1213944"/>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duotone>
                <a:prstClr val="black"/>
                <a:schemeClr val="accent2">
                  <a:tint val="45000"/>
                  <a:satMod val="400000"/>
                </a:schemeClr>
              </a:duotone>
            </a:blip>
            <a:srcRect l="6186" t="3860" r="3177" b="5205"/>
            <a:stretch>
              <a:fillRect/>
            </a:stretch>
          </p:blipFill>
          <p:spPr bwMode="auto">
            <a:xfrm>
              <a:off x="4704034" y="0"/>
              <a:ext cx="1759828" cy="1221781"/>
            </a:xfrm>
            <a:prstGeom prst="rect">
              <a:avLst/>
            </a:prstGeom>
            <a:noFill/>
            <a:ln w="9525">
              <a:noFill/>
              <a:miter lim="800000"/>
              <a:headEnd/>
              <a:tailEnd/>
            </a:ln>
          </p:spPr>
        </p:pic>
        <p:pic>
          <p:nvPicPr>
            <p:cNvPr id="31752" name="Picture 5" descr="banner-presentation"/>
            <p:cNvPicPr>
              <a:picLocks noChangeAspect="1" noChangeArrowheads="1"/>
            </p:cNvPicPr>
            <p:nvPr/>
          </p:nvPicPr>
          <p:blipFill>
            <a:blip r:embed="rId5"/>
            <a:srcRect r="59782"/>
            <a:stretch>
              <a:fillRect/>
            </a:stretch>
          </p:blipFill>
          <p:spPr bwMode="auto">
            <a:xfrm>
              <a:off x="6463862" y="-1"/>
              <a:ext cx="2680138" cy="1221781"/>
            </a:xfrm>
            <a:prstGeom prst="rect">
              <a:avLst/>
            </a:prstGeom>
            <a:noFill/>
            <a:ln w="9525">
              <a:noFill/>
              <a:miter lim="800000"/>
              <a:headEnd/>
              <a:tailEnd/>
            </a:ln>
          </p:spPr>
        </p:pic>
      </p:grpSp>
      <p:sp>
        <p:nvSpPr>
          <p:cNvPr id="20" name="TextBox 19"/>
          <p:cNvSpPr txBox="1"/>
          <p:nvPr/>
        </p:nvSpPr>
        <p:spPr>
          <a:xfrm>
            <a:off x="0" y="752475"/>
            <a:ext cx="9144000" cy="107632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fr-FR" sz="3200" b="1" dirty="0">
                <a:cs typeface="Arial" pitchFamily="34" charset="0"/>
              </a:rPr>
              <a:t>MPPDAS</a:t>
            </a:r>
            <a:r>
              <a:rPr lang="id-ID" sz="3200" b="1" dirty="0">
                <a:cs typeface="Arial" pitchFamily="34" charset="0"/>
              </a:rPr>
              <a:t> UGM</a:t>
            </a:r>
            <a:r>
              <a:rPr lang="fr-FR" sz="3200" b="1" dirty="0">
                <a:cs typeface="Arial" pitchFamily="34" charset="0"/>
              </a:rPr>
              <a:t>: Networking on Education &amp; </a:t>
            </a:r>
            <a:r>
              <a:rPr lang="fr-FR" sz="3200" b="1" dirty="0" err="1">
                <a:cs typeface="Arial" pitchFamily="34" charset="0"/>
              </a:rPr>
              <a:t>Research</a:t>
            </a:r>
            <a:endParaRPr lang="id-ID" sz="3200" b="1" dirty="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1428750" y="2500313"/>
            <a:ext cx="7715250" cy="461962"/>
          </a:xfrm>
          <a:prstGeom prst="rect">
            <a:avLst/>
          </a:prstGeom>
          <a:noFill/>
          <a:ln w="9525">
            <a:noFill/>
            <a:miter lim="800000"/>
            <a:headEnd/>
            <a:tailEnd/>
          </a:ln>
        </p:spPr>
        <p:txBody>
          <a:bodyPr>
            <a:spAutoFit/>
          </a:bodyPr>
          <a:lstStyle/>
          <a:p>
            <a:pPr algn="ctr"/>
            <a:r>
              <a:rPr lang="en-US" sz="2400" b="1">
                <a:solidFill>
                  <a:schemeClr val="bg1"/>
                </a:solidFill>
              </a:rPr>
              <a:t>E</a:t>
            </a:r>
            <a:r>
              <a:rPr lang="id-ID" sz="2400" b="1">
                <a:solidFill>
                  <a:schemeClr val="bg1"/>
                </a:solidFill>
              </a:rPr>
              <a:t>ND.......and Thanks you</a:t>
            </a:r>
            <a:endParaRPr lang="en-US" sz="2400" b="1">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0" descr="http://webapp.ciat.cgiar.org/asia/images/f_ausaid-1.jpg"/>
          <p:cNvPicPr>
            <a:picLocks noChangeAspect="1" noChangeArrowheads="1"/>
          </p:cNvPicPr>
          <p:nvPr/>
        </p:nvPicPr>
        <p:blipFill>
          <a:blip r:embed="rId2"/>
          <a:srcRect/>
          <a:stretch>
            <a:fillRect/>
          </a:stretch>
        </p:blipFill>
        <p:spPr bwMode="auto">
          <a:xfrm>
            <a:off x="0" y="4572000"/>
            <a:ext cx="2336800" cy="2286000"/>
          </a:xfrm>
          <a:prstGeom prst="rect">
            <a:avLst/>
          </a:prstGeom>
          <a:noFill/>
          <a:ln w="9525">
            <a:noFill/>
            <a:miter lim="800000"/>
            <a:headEnd/>
            <a:tailEnd/>
          </a:ln>
        </p:spPr>
      </p:pic>
      <p:pic>
        <p:nvPicPr>
          <p:cNvPr id="8195" name="Picture 26" descr="http://www.antifascistencyclopedia.com/wp-content/uploads/2010/07/usaid_051509.jpg"/>
          <p:cNvPicPr>
            <a:picLocks noChangeAspect="1" noChangeArrowheads="1"/>
          </p:cNvPicPr>
          <p:nvPr/>
        </p:nvPicPr>
        <p:blipFill>
          <a:blip r:embed="rId3"/>
          <a:srcRect/>
          <a:stretch>
            <a:fillRect/>
          </a:stretch>
        </p:blipFill>
        <p:spPr bwMode="auto">
          <a:xfrm>
            <a:off x="2286000" y="0"/>
            <a:ext cx="2209800" cy="2209800"/>
          </a:xfrm>
          <a:prstGeom prst="rect">
            <a:avLst/>
          </a:prstGeom>
          <a:noFill/>
          <a:ln w="9525">
            <a:noFill/>
            <a:miter lim="800000"/>
            <a:headEnd/>
            <a:tailEnd/>
          </a:ln>
        </p:spPr>
      </p:pic>
      <p:pic>
        <p:nvPicPr>
          <p:cNvPr id="8196" name="Picture 28" descr="http://ori.univalle.edu.co/DAAD.gif"/>
          <p:cNvPicPr>
            <a:picLocks noChangeAspect="1" noChangeArrowheads="1"/>
          </p:cNvPicPr>
          <p:nvPr/>
        </p:nvPicPr>
        <p:blipFill>
          <a:blip r:embed="rId4">
            <a:lum bright="40000"/>
          </a:blip>
          <a:srcRect/>
          <a:stretch>
            <a:fillRect/>
          </a:stretch>
        </p:blipFill>
        <p:spPr bwMode="auto">
          <a:xfrm>
            <a:off x="0" y="0"/>
            <a:ext cx="2286000" cy="2286000"/>
          </a:xfrm>
          <a:prstGeom prst="rect">
            <a:avLst/>
          </a:prstGeom>
          <a:noFill/>
          <a:ln w="9525">
            <a:noFill/>
            <a:miter lim="800000"/>
            <a:headEnd/>
            <a:tailEnd/>
          </a:ln>
        </p:spPr>
      </p:pic>
      <p:pic>
        <p:nvPicPr>
          <p:cNvPr id="8197" name="Picture 38" descr="http://t3.gstatic.com/images?q=tbn:ANd9GcTDKY7ARCQpSYjUohzx3GB2aNIgVkGB1puZCNfkk17gRVZrxGs6pA"/>
          <p:cNvPicPr>
            <a:picLocks noChangeAspect="1" noChangeArrowheads="1"/>
          </p:cNvPicPr>
          <p:nvPr/>
        </p:nvPicPr>
        <p:blipFill>
          <a:blip r:embed="rId5"/>
          <a:srcRect/>
          <a:stretch>
            <a:fillRect/>
          </a:stretch>
        </p:blipFill>
        <p:spPr bwMode="auto">
          <a:xfrm>
            <a:off x="0" y="2209800"/>
            <a:ext cx="2209800" cy="2286000"/>
          </a:xfrm>
          <a:prstGeom prst="rect">
            <a:avLst/>
          </a:prstGeom>
          <a:noFill/>
          <a:ln w="9525">
            <a:noFill/>
            <a:miter lim="800000"/>
            <a:headEnd/>
            <a:tailEnd/>
          </a:ln>
        </p:spPr>
      </p:pic>
      <p:pic>
        <p:nvPicPr>
          <p:cNvPr id="8198" name="Picture 16" descr="http://t0.gstatic.com/images?q=tbn:ANd9GcTtpuDghu_CKDzATVk84g256Fy0WIUQljZKAT1raR6m1nUCVEYZaQ"/>
          <p:cNvPicPr>
            <a:picLocks noChangeAspect="1" noChangeArrowheads="1"/>
          </p:cNvPicPr>
          <p:nvPr/>
        </p:nvPicPr>
        <p:blipFill>
          <a:blip r:embed="rId6"/>
          <a:srcRect/>
          <a:stretch>
            <a:fillRect/>
          </a:stretch>
        </p:blipFill>
        <p:spPr bwMode="auto">
          <a:xfrm>
            <a:off x="2209800" y="4470400"/>
            <a:ext cx="2209800" cy="2362200"/>
          </a:xfrm>
          <a:prstGeom prst="rect">
            <a:avLst/>
          </a:prstGeom>
          <a:noFill/>
          <a:ln w="9525">
            <a:noFill/>
            <a:miter lim="800000"/>
            <a:headEnd/>
            <a:tailEnd/>
          </a:ln>
        </p:spPr>
      </p:pic>
      <p:pic>
        <p:nvPicPr>
          <p:cNvPr id="8199" name="Picture 2" descr="_MNCQ3LxJpjr6M"/>
          <p:cNvPicPr>
            <a:picLocks noChangeAspect="1" noChangeArrowheads="1"/>
          </p:cNvPicPr>
          <p:nvPr/>
        </p:nvPicPr>
        <p:blipFill>
          <a:blip r:embed="rId7"/>
          <a:srcRect/>
          <a:stretch>
            <a:fillRect/>
          </a:stretch>
        </p:blipFill>
        <p:spPr bwMode="auto">
          <a:xfrm>
            <a:off x="2235200" y="2209800"/>
            <a:ext cx="2286000" cy="2286000"/>
          </a:xfrm>
          <a:prstGeom prst="rect">
            <a:avLst/>
          </a:prstGeom>
          <a:noFill/>
          <a:ln w="9525">
            <a:noFill/>
            <a:miter lim="800000"/>
            <a:headEnd/>
            <a:tailEnd/>
          </a:ln>
        </p:spPr>
      </p:pic>
      <p:pic>
        <p:nvPicPr>
          <p:cNvPr id="8200" name="Picture 3" descr="mpFc8Wz_0pJ5DM"/>
          <p:cNvPicPr>
            <a:picLocks noChangeAspect="1" noChangeArrowheads="1"/>
          </p:cNvPicPr>
          <p:nvPr/>
        </p:nvPicPr>
        <p:blipFill>
          <a:blip r:embed="rId8"/>
          <a:srcRect/>
          <a:stretch>
            <a:fillRect/>
          </a:stretch>
        </p:blipFill>
        <p:spPr bwMode="auto">
          <a:xfrm>
            <a:off x="4495800" y="4495800"/>
            <a:ext cx="2209800" cy="2362200"/>
          </a:xfrm>
          <a:prstGeom prst="rect">
            <a:avLst/>
          </a:prstGeom>
          <a:noFill/>
          <a:ln w="9525">
            <a:noFill/>
            <a:miter lim="800000"/>
            <a:headEnd/>
            <a:tailEnd/>
          </a:ln>
        </p:spPr>
      </p:pic>
      <p:pic>
        <p:nvPicPr>
          <p:cNvPr id="8201" name="Picture 4" descr="yRu3nxlUKxRNxM"/>
          <p:cNvPicPr>
            <a:picLocks noChangeAspect="1" noChangeArrowheads="1"/>
          </p:cNvPicPr>
          <p:nvPr/>
        </p:nvPicPr>
        <p:blipFill>
          <a:blip r:embed="rId9"/>
          <a:srcRect/>
          <a:stretch>
            <a:fillRect/>
          </a:stretch>
        </p:blipFill>
        <p:spPr bwMode="auto">
          <a:xfrm>
            <a:off x="6845300" y="4559300"/>
            <a:ext cx="2286000" cy="2286000"/>
          </a:xfrm>
          <a:prstGeom prst="rect">
            <a:avLst/>
          </a:prstGeom>
          <a:noFill/>
          <a:ln w="9525">
            <a:noFill/>
            <a:miter lim="800000"/>
            <a:headEnd/>
            <a:tailEnd/>
          </a:ln>
        </p:spPr>
      </p:pic>
      <p:pic>
        <p:nvPicPr>
          <p:cNvPr id="8202" name="Picture 5" descr="XASdl7dMSAM_3M"/>
          <p:cNvPicPr>
            <a:picLocks noChangeAspect="1" noChangeArrowheads="1"/>
          </p:cNvPicPr>
          <p:nvPr/>
        </p:nvPicPr>
        <p:blipFill>
          <a:blip r:embed="rId10"/>
          <a:srcRect/>
          <a:stretch>
            <a:fillRect/>
          </a:stretch>
        </p:blipFill>
        <p:spPr bwMode="auto">
          <a:xfrm>
            <a:off x="6781800" y="0"/>
            <a:ext cx="2362200" cy="2362200"/>
          </a:xfrm>
          <a:prstGeom prst="rect">
            <a:avLst/>
          </a:prstGeom>
          <a:noFill/>
          <a:ln w="9525">
            <a:noFill/>
            <a:miter lim="800000"/>
            <a:headEnd/>
            <a:tailEnd/>
          </a:ln>
        </p:spPr>
      </p:pic>
      <p:pic>
        <p:nvPicPr>
          <p:cNvPr id="8203" name="Picture 1" descr="http://t3.gstatic.com/images?q=tbn:lS4Hrz88_NRQaM"/>
          <p:cNvPicPr>
            <a:picLocks noChangeAspect="1" noChangeArrowheads="1"/>
          </p:cNvPicPr>
          <p:nvPr/>
        </p:nvPicPr>
        <p:blipFill>
          <a:blip r:embed="rId11"/>
          <a:srcRect/>
          <a:stretch>
            <a:fillRect/>
          </a:stretch>
        </p:blipFill>
        <p:spPr bwMode="auto">
          <a:xfrm>
            <a:off x="6781800" y="2362200"/>
            <a:ext cx="2362200" cy="2133600"/>
          </a:xfrm>
          <a:prstGeom prst="rect">
            <a:avLst/>
          </a:prstGeom>
          <a:noFill/>
          <a:ln w="9525">
            <a:noFill/>
            <a:miter lim="800000"/>
            <a:headEnd/>
            <a:tailEnd/>
          </a:ln>
        </p:spPr>
      </p:pic>
      <p:pic>
        <p:nvPicPr>
          <p:cNvPr id="8204" name="Picture 7" descr="T5fD5eC03FmxnM"/>
          <p:cNvPicPr>
            <a:picLocks noChangeAspect="1" noChangeArrowheads="1"/>
          </p:cNvPicPr>
          <p:nvPr/>
        </p:nvPicPr>
        <p:blipFill>
          <a:blip r:embed="rId12"/>
          <a:srcRect/>
          <a:stretch>
            <a:fillRect/>
          </a:stretch>
        </p:blipFill>
        <p:spPr bwMode="auto">
          <a:xfrm>
            <a:off x="4495800" y="2209800"/>
            <a:ext cx="2286000" cy="2286000"/>
          </a:xfrm>
          <a:prstGeom prst="rect">
            <a:avLst/>
          </a:prstGeom>
          <a:noFill/>
          <a:ln w="9525">
            <a:noFill/>
            <a:miter lim="800000"/>
            <a:headEnd/>
            <a:tailEnd/>
          </a:ln>
        </p:spPr>
      </p:pic>
      <p:pic>
        <p:nvPicPr>
          <p:cNvPr id="8205" name="Picture 8" descr="hlZ-wPqLDcUO2M"/>
          <p:cNvPicPr>
            <a:picLocks noChangeAspect="1" noChangeArrowheads="1"/>
          </p:cNvPicPr>
          <p:nvPr/>
        </p:nvPicPr>
        <p:blipFill>
          <a:blip r:embed="rId13"/>
          <a:srcRect/>
          <a:stretch>
            <a:fillRect/>
          </a:stretch>
        </p:blipFill>
        <p:spPr bwMode="auto">
          <a:xfrm>
            <a:off x="4506913" y="25400"/>
            <a:ext cx="2209800" cy="2133600"/>
          </a:xfrm>
          <a:prstGeom prst="rect">
            <a:avLst/>
          </a:prstGeom>
          <a:noFill/>
          <a:ln w="9525">
            <a:noFill/>
            <a:miter lim="800000"/>
            <a:headEnd/>
            <a:tailEnd/>
          </a:ln>
        </p:spPr>
      </p:pic>
      <p:pic>
        <p:nvPicPr>
          <p:cNvPr id="63497" name="Picture 9" descr="tFiHSC_Du2mmuM"/>
          <p:cNvPicPr>
            <a:picLocks noChangeAspect="1" noChangeArrowheads="1"/>
          </p:cNvPicPr>
          <p:nvPr/>
        </p:nvPicPr>
        <p:blipFill>
          <a:blip r:embed="rId14"/>
          <a:srcRect/>
          <a:stretch>
            <a:fillRect/>
          </a:stretch>
        </p:blipFill>
        <p:spPr bwMode="auto">
          <a:xfrm>
            <a:off x="1131888" y="1752600"/>
            <a:ext cx="6553200" cy="3657600"/>
          </a:xfrm>
          <a:prstGeom prst="rect">
            <a:avLst/>
          </a:prstGeom>
          <a:noFill/>
          <a:ln w="9525">
            <a:noFill/>
            <a:miter lim="800000"/>
            <a:headEnd/>
            <a:tailEnd/>
          </a:ln>
        </p:spPr>
      </p:pic>
      <p:sp>
        <p:nvSpPr>
          <p:cNvPr id="21" name="Rectangle 18"/>
          <p:cNvSpPr txBox="1">
            <a:spLocks noChangeArrowheads="1"/>
          </p:cNvSpPr>
          <p:nvPr/>
        </p:nvSpPr>
        <p:spPr bwMode="black">
          <a:xfrm>
            <a:off x="1770063" y="2897188"/>
            <a:ext cx="5257800" cy="1371600"/>
          </a:xfrm>
          <a:prstGeom prst="rect">
            <a:avLst/>
          </a:prstGeom>
          <a:noFill/>
          <a:ln w="9525">
            <a:noFill/>
            <a:miter lim="800000"/>
            <a:headEnd/>
            <a:tailEnd/>
          </a:ln>
          <a:effectLst>
            <a:outerShdw dist="53882" dir="2700000" algn="ctr" rotWithShape="0">
              <a:schemeClr val="bg2">
                <a:alpha val="50000"/>
              </a:schemeClr>
            </a:outerShdw>
          </a:effectLst>
        </p:spPr>
        <p:txBody>
          <a:bodyPr anchor="ctr"/>
          <a:lstStyle/>
          <a:p>
            <a:pPr algn="ctr" fontAlgn="auto">
              <a:spcBef>
                <a:spcPts val="0"/>
              </a:spcBef>
              <a:spcAft>
                <a:spcPts val="0"/>
              </a:spcAft>
              <a:defRPr/>
            </a:pPr>
            <a:r>
              <a:rPr lang="id-ID" sz="5400" b="1" kern="0" dirty="0">
                <a:solidFill>
                  <a:schemeClr val="bg1"/>
                </a:solidFill>
                <a:latin typeface="Aharoni" pitchFamily="2" charset="-79"/>
                <a:cs typeface="Aharoni" pitchFamily="2" charset="-79"/>
              </a:rPr>
              <a:t>BEASISWA</a:t>
            </a:r>
            <a:r>
              <a:rPr lang="en-US" sz="5400" b="1" dirty="0">
                <a:solidFill>
                  <a:srgbClr val="FF0066"/>
                </a:solidFill>
                <a:latin typeface="Aharoni" pitchFamily="2" charset="-79"/>
                <a:cs typeface="Aharoni" pitchFamily="2" charset="-79"/>
              </a:rPr>
              <a:t>   </a:t>
            </a:r>
            <a:r>
              <a:rPr lang="en-US" sz="5400" b="1" dirty="0">
                <a:solidFill>
                  <a:srgbClr val="FF0000"/>
                </a:solidFill>
                <a:latin typeface="Aharoni" pitchFamily="2" charset="-79"/>
                <a:cs typeface="Aharoni" pitchFamily="2" charset="-79"/>
              </a:rPr>
              <a:t>UNGGULAN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box(in)">
                                      <p:cBhvr>
                                        <p:cTn id="7" dur="500"/>
                                        <p:tgtEl>
                                          <p:spTgt spid="634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276600" y="0"/>
            <a:ext cx="58674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Per</a:t>
            </a:r>
            <a:r>
              <a:rPr lang="id-ID" smtClean="0">
                <a:solidFill>
                  <a:schemeClr val="bg1"/>
                </a:solidFill>
              </a:rPr>
              <a:t>s</a:t>
            </a:r>
            <a:r>
              <a:rPr lang="en-US" smtClean="0">
                <a:solidFill>
                  <a:schemeClr val="bg1"/>
                </a:solidFill>
              </a:rPr>
              <a:t>yarat</a:t>
            </a:r>
            <a:r>
              <a:rPr lang="id-ID" smtClean="0">
                <a:solidFill>
                  <a:schemeClr val="bg1"/>
                </a:solidFill>
              </a:rPr>
              <a:t>an</a:t>
            </a:r>
            <a:r>
              <a:rPr lang="en-US" smtClean="0">
                <a:solidFill>
                  <a:schemeClr val="bg1"/>
                </a:solidFill>
              </a:rPr>
              <a:t> SELEKSI</a:t>
            </a:r>
          </a:p>
        </p:txBody>
      </p:sp>
      <p:sp>
        <p:nvSpPr>
          <p:cNvPr id="4" name="Rounded Rectangle 3"/>
          <p:cNvSpPr/>
          <p:nvPr/>
        </p:nvSpPr>
        <p:spPr>
          <a:xfrm>
            <a:off x="838200" y="3124200"/>
            <a:ext cx="3048000" cy="18288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C00000"/>
                </a:solidFill>
              </a:rPr>
              <a:t>UAN &gt; 7.5 / IPK &gt; 3.00</a:t>
            </a:r>
          </a:p>
          <a:p>
            <a:pPr algn="ctr" fontAlgn="auto">
              <a:spcBef>
                <a:spcPts val="0"/>
              </a:spcBef>
              <a:spcAft>
                <a:spcPts val="0"/>
              </a:spcAft>
              <a:defRPr/>
            </a:pPr>
            <a:r>
              <a:rPr lang="en-US" sz="2000" b="1" dirty="0">
                <a:solidFill>
                  <a:schemeClr val="tx1"/>
                </a:solidFill>
              </a:rPr>
              <a:t>Dan</a:t>
            </a:r>
          </a:p>
          <a:p>
            <a:pPr algn="ctr" fontAlgn="auto">
              <a:spcBef>
                <a:spcPts val="0"/>
              </a:spcBef>
              <a:spcAft>
                <a:spcPts val="0"/>
              </a:spcAft>
              <a:defRPr/>
            </a:pPr>
            <a:r>
              <a:rPr lang="en-US" sz="2000" b="1" dirty="0">
                <a:solidFill>
                  <a:srgbClr val="C00000"/>
                </a:solidFill>
              </a:rPr>
              <a:t>TOEFL &gt; 450</a:t>
            </a:r>
          </a:p>
          <a:p>
            <a:pPr algn="ctr" fontAlgn="auto">
              <a:spcBef>
                <a:spcPts val="0"/>
              </a:spcBef>
              <a:spcAft>
                <a:spcPts val="0"/>
              </a:spcAft>
              <a:defRPr/>
            </a:pPr>
            <a:r>
              <a:rPr lang="en-US" sz="2000" b="1" dirty="0">
                <a:solidFill>
                  <a:schemeClr val="tx1"/>
                </a:solidFill>
              </a:rPr>
              <a:t>Dan</a:t>
            </a:r>
          </a:p>
          <a:p>
            <a:pPr algn="ctr" fontAlgn="auto">
              <a:spcBef>
                <a:spcPts val="0"/>
              </a:spcBef>
              <a:spcAft>
                <a:spcPts val="0"/>
              </a:spcAft>
              <a:defRPr/>
            </a:pPr>
            <a:r>
              <a:rPr lang="en-US" sz="2000" b="1" dirty="0" err="1">
                <a:solidFill>
                  <a:srgbClr val="C00000"/>
                </a:solidFill>
              </a:rPr>
              <a:t>Prestasi</a:t>
            </a:r>
            <a:endParaRPr lang="en-US" sz="2000" b="1" dirty="0">
              <a:solidFill>
                <a:srgbClr val="C00000"/>
              </a:solidFill>
            </a:endParaRPr>
          </a:p>
        </p:txBody>
      </p:sp>
      <p:sp>
        <p:nvSpPr>
          <p:cNvPr id="5" name="Rounded Rectangle 4"/>
          <p:cNvSpPr/>
          <p:nvPr/>
        </p:nvSpPr>
        <p:spPr>
          <a:xfrm>
            <a:off x="4114800" y="3124200"/>
            <a:ext cx="1905000" cy="1752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C00000"/>
                </a:solidFill>
              </a:rPr>
              <a:t>IPK &gt; 3.25</a:t>
            </a:r>
          </a:p>
          <a:p>
            <a:pPr algn="ctr" fontAlgn="auto">
              <a:spcBef>
                <a:spcPts val="0"/>
              </a:spcBef>
              <a:spcAft>
                <a:spcPts val="0"/>
              </a:spcAft>
              <a:defRPr/>
            </a:pPr>
            <a:r>
              <a:rPr lang="en-US" sz="2000" b="1" dirty="0">
                <a:solidFill>
                  <a:schemeClr val="tx1"/>
                </a:solidFill>
              </a:rPr>
              <a:t>Dan</a:t>
            </a:r>
          </a:p>
          <a:p>
            <a:pPr algn="ctr" fontAlgn="auto">
              <a:spcBef>
                <a:spcPts val="0"/>
              </a:spcBef>
              <a:spcAft>
                <a:spcPts val="0"/>
              </a:spcAft>
              <a:defRPr/>
            </a:pPr>
            <a:r>
              <a:rPr lang="en-US" sz="2000" b="1" dirty="0">
                <a:solidFill>
                  <a:srgbClr val="C00000"/>
                </a:solidFill>
              </a:rPr>
              <a:t>TOEFL &gt; 500</a:t>
            </a:r>
          </a:p>
        </p:txBody>
      </p:sp>
      <p:sp>
        <p:nvSpPr>
          <p:cNvPr id="6" name="Rounded Rectangle 5"/>
          <p:cNvSpPr/>
          <p:nvPr/>
        </p:nvSpPr>
        <p:spPr>
          <a:xfrm>
            <a:off x="6248400" y="3124200"/>
            <a:ext cx="1905000" cy="1828800"/>
          </a:xfrm>
          <a:prstGeom prst="roundRect">
            <a:avLst/>
          </a:prstGeom>
          <a:solidFill>
            <a:schemeClr val="accent4">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2">
                    <a:lumMod val="20000"/>
                    <a:lumOff val="80000"/>
                  </a:schemeClr>
                </a:solidFill>
              </a:rPr>
              <a:t>IPK &gt; 3.25</a:t>
            </a:r>
          </a:p>
          <a:p>
            <a:pPr algn="ctr" fontAlgn="auto">
              <a:spcBef>
                <a:spcPts val="0"/>
              </a:spcBef>
              <a:spcAft>
                <a:spcPts val="0"/>
              </a:spcAft>
              <a:defRPr/>
            </a:pPr>
            <a:r>
              <a:rPr lang="en-US" sz="2000" b="1" dirty="0">
                <a:solidFill>
                  <a:schemeClr val="tx2">
                    <a:lumMod val="20000"/>
                    <a:lumOff val="80000"/>
                  </a:schemeClr>
                </a:solidFill>
              </a:rPr>
              <a:t>Dan</a:t>
            </a:r>
          </a:p>
          <a:p>
            <a:pPr algn="ctr" fontAlgn="auto">
              <a:spcBef>
                <a:spcPts val="0"/>
              </a:spcBef>
              <a:spcAft>
                <a:spcPts val="0"/>
              </a:spcAft>
              <a:defRPr/>
            </a:pPr>
            <a:r>
              <a:rPr lang="en-US" sz="2000" b="1" dirty="0">
                <a:solidFill>
                  <a:schemeClr val="tx2">
                    <a:lumMod val="20000"/>
                    <a:lumOff val="80000"/>
                  </a:schemeClr>
                </a:solidFill>
              </a:rPr>
              <a:t>TOEFL &gt; 500</a:t>
            </a:r>
          </a:p>
        </p:txBody>
      </p:sp>
      <p:sp>
        <p:nvSpPr>
          <p:cNvPr id="9" name="Right Brace 8"/>
          <p:cNvSpPr/>
          <p:nvPr/>
        </p:nvSpPr>
        <p:spPr>
          <a:xfrm rot="5400000">
            <a:off x="4267200" y="2514600"/>
            <a:ext cx="609600" cy="5486400"/>
          </a:xfrm>
          <a:prstGeom prst="rightBrace">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Rectangle 9"/>
          <p:cNvSpPr/>
          <p:nvPr/>
        </p:nvSpPr>
        <p:spPr>
          <a:xfrm>
            <a:off x="2743200" y="5562600"/>
            <a:ext cx="3810000" cy="609600"/>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t>Wajib</a:t>
            </a:r>
            <a:r>
              <a:rPr lang="en-US" sz="2800" b="1" dirty="0"/>
              <a:t> </a:t>
            </a:r>
            <a:r>
              <a:rPr lang="en-US" sz="2800" b="1" dirty="0" err="1"/>
              <a:t>dipenuhi</a:t>
            </a:r>
            <a:endParaRPr lang="en-US" sz="2800" b="1" dirty="0"/>
          </a:p>
        </p:txBody>
      </p:sp>
      <p:sp>
        <p:nvSpPr>
          <p:cNvPr id="11" name="Rectangle 10"/>
          <p:cNvSpPr/>
          <p:nvPr/>
        </p:nvSpPr>
        <p:spPr>
          <a:xfrm>
            <a:off x="1752600" y="1371600"/>
            <a:ext cx="106679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solidFill>
                  <a:srgbClr val="00B0F0"/>
                </a:solidFill>
                <a:effectLst>
                  <a:outerShdw blurRad="80000" dist="40000" dir="5040000" algn="tl">
                    <a:srgbClr val="000000">
                      <a:alpha val="30000"/>
                    </a:srgbClr>
                  </a:outerShdw>
                </a:effectLst>
                <a:latin typeface="+mn-lt"/>
                <a:cs typeface="+mn-cs"/>
              </a:rPr>
              <a:t>S1</a:t>
            </a:r>
          </a:p>
        </p:txBody>
      </p:sp>
      <p:sp>
        <p:nvSpPr>
          <p:cNvPr id="12" name="Rectangle 11"/>
          <p:cNvSpPr/>
          <p:nvPr/>
        </p:nvSpPr>
        <p:spPr>
          <a:xfrm>
            <a:off x="4495801" y="1371600"/>
            <a:ext cx="106679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solidFill>
                  <a:srgbClr val="00B0F0"/>
                </a:solidFill>
                <a:effectLst>
                  <a:outerShdw blurRad="80000" dist="40000" dir="5040000" algn="tl">
                    <a:srgbClr val="000000">
                      <a:alpha val="30000"/>
                    </a:srgbClr>
                  </a:outerShdw>
                </a:effectLst>
                <a:latin typeface="+mn-lt"/>
                <a:cs typeface="+mn-cs"/>
              </a:rPr>
              <a:t>S2</a:t>
            </a:r>
          </a:p>
        </p:txBody>
      </p:sp>
      <p:sp>
        <p:nvSpPr>
          <p:cNvPr id="13" name="Rectangle 12"/>
          <p:cNvSpPr/>
          <p:nvPr/>
        </p:nvSpPr>
        <p:spPr>
          <a:xfrm>
            <a:off x="6553200" y="1371600"/>
            <a:ext cx="106679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solidFill>
                  <a:srgbClr val="00B0F0"/>
                </a:solidFill>
                <a:effectLst>
                  <a:outerShdw blurRad="80000" dist="40000" dir="5040000" algn="tl">
                    <a:srgbClr val="000000">
                      <a:alpha val="30000"/>
                    </a:srgbClr>
                  </a:outerShdw>
                </a:effectLst>
                <a:latin typeface="+mn-lt"/>
                <a:cs typeface="+mn-cs"/>
              </a:rPr>
              <a:t>S3</a:t>
            </a:r>
          </a:p>
        </p:txBody>
      </p:sp>
      <p:sp>
        <p:nvSpPr>
          <p:cNvPr id="14" name="Down Arrow 13"/>
          <p:cNvSpPr/>
          <p:nvPr/>
        </p:nvSpPr>
        <p:spPr>
          <a:xfrm>
            <a:off x="1905000" y="2209800"/>
            <a:ext cx="685800" cy="76200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15" name="Down Arrow 14"/>
          <p:cNvSpPr/>
          <p:nvPr/>
        </p:nvSpPr>
        <p:spPr>
          <a:xfrm>
            <a:off x="4648200" y="2209800"/>
            <a:ext cx="685800" cy="76200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16" name="Down Arrow 15"/>
          <p:cNvSpPr/>
          <p:nvPr/>
        </p:nvSpPr>
        <p:spPr>
          <a:xfrm>
            <a:off x="6781800" y="2209800"/>
            <a:ext cx="685800" cy="76200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TrezNa\Desktop\kartoon\icon_man-at-desk1-300x296.jpg"/>
          <p:cNvPicPr>
            <a:picLocks noChangeAspect="1" noChangeArrowheads="1"/>
          </p:cNvPicPr>
          <p:nvPr/>
        </p:nvPicPr>
        <p:blipFill>
          <a:blip r:embed="rId2"/>
          <a:srcRect/>
          <a:stretch>
            <a:fillRect/>
          </a:stretch>
        </p:blipFill>
        <p:spPr bwMode="auto">
          <a:xfrm>
            <a:off x="3276600" y="1600200"/>
            <a:ext cx="738188" cy="728663"/>
          </a:xfrm>
          <a:prstGeom prst="rect">
            <a:avLst/>
          </a:prstGeom>
          <a:noFill/>
          <a:ln w="9525">
            <a:noFill/>
            <a:miter lim="800000"/>
            <a:headEnd/>
            <a:tailEnd/>
          </a:ln>
        </p:spPr>
      </p:pic>
      <p:sp>
        <p:nvSpPr>
          <p:cNvPr id="10243" name="TextBox 4"/>
          <p:cNvSpPr txBox="1">
            <a:spLocks noChangeArrowheads="1"/>
          </p:cNvSpPr>
          <p:nvPr/>
        </p:nvSpPr>
        <p:spPr bwMode="auto">
          <a:xfrm>
            <a:off x="2819400" y="2362200"/>
            <a:ext cx="1752600" cy="276225"/>
          </a:xfrm>
          <a:prstGeom prst="rect">
            <a:avLst/>
          </a:prstGeom>
          <a:noFill/>
          <a:ln w="9525">
            <a:noFill/>
            <a:miter lim="800000"/>
            <a:headEnd/>
            <a:tailEnd/>
          </a:ln>
        </p:spPr>
        <p:txBody>
          <a:bodyPr>
            <a:spAutoFit/>
          </a:bodyPr>
          <a:lstStyle/>
          <a:p>
            <a:r>
              <a:rPr lang="en-US" sz="1200" noProof="1">
                <a:solidFill>
                  <a:schemeClr val="bg1"/>
                </a:solidFill>
                <a:latin typeface="Calibri" pitchFamily="34" charset="0"/>
              </a:rPr>
              <a:t>MahasiswaDaftar Online</a:t>
            </a:r>
          </a:p>
        </p:txBody>
      </p:sp>
      <p:pic>
        <p:nvPicPr>
          <p:cNvPr id="10244" name="Picture 3" descr="C:\Documents and Settings\TrezNa\Desktop\kartoon\icon-man-learning.jpg"/>
          <p:cNvPicPr>
            <a:picLocks noChangeAspect="1" noChangeArrowheads="1"/>
          </p:cNvPicPr>
          <p:nvPr/>
        </p:nvPicPr>
        <p:blipFill>
          <a:blip r:embed="rId3"/>
          <a:srcRect/>
          <a:stretch>
            <a:fillRect/>
          </a:stretch>
        </p:blipFill>
        <p:spPr bwMode="auto">
          <a:xfrm>
            <a:off x="1371600" y="1600200"/>
            <a:ext cx="1046163" cy="784225"/>
          </a:xfrm>
          <a:prstGeom prst="rect">
            <a:avLst/>
          </a:prstGeom>
          <a:noFill/>
          <a:ln w="9525">
            <a:noFill/>
            <a:miter lim="800000"/>
            <a:headEnd/>
            <a:tailEnd/>
          </a:ln>
        </p:spPr>
      </p:pic>
      <p:sp>
        <p:nvSpPr>
          <p:cNvPr id="10245" name="TextBox 7"/>
          <p:cNvSpPr txBox="1">
            <a:spLocks noChangeArrowheads="1"/>
          </p:cNvSpPr>
          <p:nvPr/>
        </p:nvSpPr>
        <p:spPr bwMode="auto">
          <a:xfrm>
            <a:off x="914400" y="2362200"/>
            <a:ext cx="1981200" cy="46196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Mahasiswa Cari Informasi </a:t>
            </a:r>
          </a:p>
          <a:p>
            <a:pPr algn="ctr"/>
            <a:r>
              <a:rPr lang="en-US" sz="1200" noProof="1">
                <a:solidFill>
                  <a:schemeClr val="bg1"/>
                </a:solidFill>
                <a:latin typeface="Calibri" pitchFamily="34" charset="0"/>
              </a:rPr>
              <a:t>Melalui web</a:t>
            </a:r>
          </a:p>
        </p:txBody>
      </p:sp>
      <p:sp>
        <p:nvSpPr>
          <p:cNvPr id="10" name="Right Arrow 9"/>
          <p:cNvSpPr/>
          <p:nvPr/>
        </p:nvSpPr>
        <p:spPr>
          <a:xfrm>
            <a:off x="2667000" y="1828800"/>
            <a:ext cx="369888" cy="30797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rgbClr val="FFFFFF"/>
              </a:solidFill>
              <a:cs typeface="Arial" charset="0"/>
            </a:endParaRPr>
          </a:p>
        </p:txBody>
      </p:sp>
      <p:sp>
        <p:nvSpPr>
          <p:cNvPr id="12" name="Right Arrow 11"/>
          <p:cNvSpPr/>
          <p:nvPr/>
        </p:nvSpPr>
        <p:spPr>
          <a:xfrm>
            <a:off x="4191000" y="1752600"/>
            <a:ext cx="369888" cy="30797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rgbClr val="FFFFFF"/>
              </a:solidFill>
              <a:cs typeface="Arial" charset="0"/>
            </a:endParaRPr>
          </a:p>
        </p:txBody>
      </p:sp>
      <p:sp>
        <p:nvSpPr>
          <p:cNvPr id="10248" name="TextBox 12"/>
          <p:cNvSpPr txBox="1">
            <a:spLocks noChangeArrowheads="1"/>
          </p:cNvSpPr>
          <p:nvPr/>
        </p:nvSpPr>
        <p:spPr bwMode="auto">
          <a:xfrm>
            <a:off x="4495800" y="2667000"/>
            <a:ext cx="2092325" cy="46196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Tim Seleksi Melakukan </a:t>
            </a:r>
          </a:p>
          <a:p>
            <a:pPr algn="ctr"/>
            <a:r>
              <a:rPr lang="en-US" sz="1200" noProof="1">
                <a:solidFill>
                  <a:schemeClr val="bg1"/>
                </a:solidFill>
                <a:latin typeface="Calibri" pitchFamily="34" charset="0"/>
              </a:rPr>
              <a:t>Seleksi Online</a:t>
            </a:r>
          </a:p>
        </p:txBody>
      </p:sp>
      <p:pic>
        <p:nvPicPr>
          <p:cNvPr id="10249" name="Picture 5" descr="C:\Documents and Settings\TrezNa\Desktop\kartoon\laptop.gif"/>
          <p:cNvPicPr>
            <a:picLocks noChangeAspect="1" noChangeArrowheads="1"/>
          </p:cNvPicPr>
          <p:nvPr/>
        </p:nvPicPr>
        <p:blipFill>
          <a:blip r:embed="rId4"/>
          <a:srcRect/>
          <a:stretch>
            <a:fillRect/>
          </a:stretch>
        </p:blipFill>
        <p:spPr bwMode="auto">
          <a:xfrm>
            <a:off x="7162800" y="3540125"/>
            <a:ext cx="1169988" cy="1108075"/>
          </a:xfrm>
          <a:prstGeom prst="rect">
            <a:avLst/>
          </a:prstGeom>
          <a:noFill/>
          <a:ln w="9525">
            <a:noFill/>
            <a:miter lim="800000"/>
            <a:headEnd/>
            <a:tailEnd/>
          </a:ln>
        </p:spPr>
      </p:pic>
      <p:sp>
        <p:nvSpPr>
          <p:cNvPr id="15" name="Right Arrow 14"/>
          <p:cNvSpPr/>
          <p:nvPr/>
        </p:nvSpPr>
        <p:spPr>
          <a:xfrm>
            <a:off x="6629400" y="1828800"/>
            <a:ext cx="369888" cy="30797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rgbClr val="FFFFFF"/>
              </a:solidFill>
              <a:cs typeface="Arial" charset="0"/>
            </a:endParaRPr>
          </a:p>
        </p:txBody>
      </p:sp>
      <p:sp>
        <p:nvSpPr>
          <p:cNvPr id="16" name="Rounded Rectangle 15"/>
          <p:cNvSpPr/>
          <p:nvPr/>
        </p:nvSpPr>
        <p:spPr>
          <a:xfrm>
            <a:off x="685800" y="3179763"/>
            <a:ext cx="4114800" cy="6302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id-ID" sz="1200" noProof="1">
                <a:solidFill>
                  <a:srgbClr val="000000"/>
                </a:solidFill>
              </a:rPr>
              <a:t>Input Data diri, pendidikan,  Keterangan Instansi, Prestasi, organisasi,  Seminar,  Workshop, Kemampuan Bahasa, Rekomendasi, Upload Berkas</a:t>
            </a:r>
          </a:p>
        </p:txBody>
      </p:sp>
      <p:cxnSp>
        <p:nvCxnSpPr>
          <p:cNvPr id="18" name="Straight Arrow Connector 17"/>
          <p:cNvCxnSpPr>
            <a:stCxn id="10243" idx="2"/>
          </p:cNvCxnSpPr>
          <p:nvPr/>
        </p:nvCxnSpPr>
        <p:spPr>
          <a:xfrm rot="16200000" flipH="1">
            <a:off x="3509962" y="2824163"/>
            <a:ext cx="409575"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253" name="TextBox 19"/>
          <p:cNvSpPr txBox="1">
            <a:spLocks noChangeArrowheads="1"/>
          </p:cNvSpPr>
          <p:nvPr/>
        </p:nvSpPr>
        <p:spPr bwMode="auto">
          <a:xfrm>
            <a:off x="6858000" y="4724400"/>
            <a:ext cx="1663700" cy="64611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Mahasiswa Melihat</a:t>
            </a:r>
          </a:p>
          <a:p>
            <a:pPr algn="ctr"/>
            <a:r>
              <a:rPr lang="en-US" sz="1200" noProof="1">
                <a:solidFill>
                  <a:schemeClr val="bg1"/>
                </a:solidFill>
                <a:latin typeface="Calibri" pitchFamily="34" charset="0"/>
              </a:rPr>
              <a:t>Pengumuman </a:t>
            </a:r>
          </a:p>
          <a:p>
            <a:pPr algn="ctr"/>
            <a:r>
              <a:rPr lang="en-US" sz="1200" noProof="1">
                <a:solidFill>
                  <a:schemeClr val="bg1"/>
                </a:solidFill>
                <a:latin typeface="Calibri" pitchFamily="34" charset="0"/>
              </a:rPr>
              <a:t>Melalui Website</a:t>
            </a:r>
          </a:p>
        </p:txBody>
      </p:sp>
      <p:pic>
        <p:nvPicPr>
          <p:cNvPr id="10254" name="Picture 6" descr="C:\Documents and Settings\TrezNa\Desktop\kartoon\document_easy_case.jpg"/>
          <p:cNvPicPr>
            <a:picLocks noChangeAspect="1" noChangeArrowheads="1"/>
          </p:cNvPicPr>
          <p:nvPr/>
        </p:nvPicPr>
        <p:blipFill>
          <a:blip r:embed="rId5"/>
          <a:srcRect/>
          <a:stretch>
            <a:fillRect/>
          </a:stretch>
        </p:blipFill>
        <p:spPr bwMode="auto">
          <a:xfrm>
            <a:off x="7162800" y="1295400"/>
            <a:ext cx="1295400" cy="1295400"/>
          </a:xfrm>
          <a:prstGeom prst="rect">
            <a:avLst/>
          </a:prstGeom>
          <a:noFill/>
          <a:ln w="9525">
            <a:noFill/>
            <a:miter lim="800000"/>
            <a:headEnd/>
            <a:tailEnd/>
          </a:ln>
        </p:spPr>
      </p:pic>
      <p:sp>
        <p:nvSpPr>
          <p:cNvPr id="10255" name="TextBox 24"/>
          <p:cNvSpPr txBox="1">
            <a:spLocks noChangeArrowheads="1"/>
          </p:cNvSpPr>
          <p:nvPr/>
        </p:nvSpPr>
        <p:spPr bwMode="auto">
          <a:xfrm>
            <a:off x="6781800" y="2667000"/>
            <a:ext cx="1828800" cy="46196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Tim BU Menerbitkan Surat Lulus</a:t>
            </a:r>
          </a:p>
        </p:txBody>
      </p:sp>
      <p:sp>
        <p:nvSpPr>
          <p:cNvPr id="26" name="Down Arrow 25"/>
          <p:cNvSpPr/>
          <p:nvPr/>
        </p:nvSpPr>
        <p:spPr>
          <a:xfrm>
            <a:off x="7620000" y="3124200"/>
            <a:ext cx="307975" cy="307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rgbClr val="FFFFFF"/>
              </a:solidFill>
              <a:cs typeface="Arial" charset="0"/>
            </a:endParaRPr>
          </a:p>
        </p:txBody>
      </p:sp>
      <p:pic>
        <p:nvPicPr>
          <p:cNvPr id="10257" name="Picture 7" descr="C:\Documents and Settings\TrezNa\Desktop\kartoon\887signature1.jpg"/>
          <p:cNvPicPr>
            <a:picLocks noChangeAspect="1" noChangeArrowheads="1"/>
          </p:cNvPicPr>
          <p:nvPr/>
        </p:nvPicPr>
        <p:blipFill>
          <a:blip r:embed="rId6"/>
          <a:srcRect/>
          <a:stretch>
            <a:fillRect/>
          </a:stretch>
        </p:blipFill>
        <p:spPr bwMode="auto">
          <a:xfrm>
            <a:off x="4800600" y="4657725"/>
            <a:ext cx="1416050" cy="1319213"/>
          </a:xfrm>
          <a:prstGeom prst="rect">
            <a:avLst/>
          </a:prstGeom>
          <a:noFill/>
          <a:ln w="9525">
            <a:noFill/>
            <a:miter lim="800000"/>
            <a:headEnd/>
            <a:tailEnd/>
          </a:ln>
        </p:spPr>
      </p:pic>
      <p:sp>
        <p:nvSpPr>
          <p:cNvPr id="29" name="Bent Arrow 28"/>
          <p:cNvSpPr/>
          <p:nvPr/>
        </p:nvSpPr>
        <p:spPr>
          <a:xfrm flipH="1" flipV="1">
            <a:off x="6553200" y="5486400"/>
            <a:ext cx="1143000" cy="304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cs typeface="Arial" charset="0"/>
            </a:endParaRPr>
          </a:p>
        </p:txBody>
      </p:sp>
      <p:sp>
        <p:nvSpPr>
          <p:cNvPr id="10259" name="TextBox 29"/>
          <p:cNvSpPr txBox="1">
            <a:spLocks noChangeArrowheads="1"/>
          </p:cNvSpPr>
          <p:nvPr/>
        </p:nvSpPr>
        <p:spPr bwMode="auto">
          <a:xfrm>
            <a:off x="4495800" y="6032500"/>
            <a:ext cx="1908175" cy="64611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Mahasiswa Tanda Tangan Berita Acara dan Serah Terima Beasiswa</a:t>
            </a:r>
          </a:p>
        </p:txBody>
      </p:sp>
      <p:pic>
        <p:nvPicPr>
          <p:cNvPr id="10260" name="Picture 8" descr="C:\Documents and Settings\TrezNa\Desktop\kartoon\images1.jpg"/>
          <p:cNvPicPr>
            <a:picLocks noChangeAspect="1" noChangeArrowheads="1"/>
          </p:cNvPicPr>
          <p:nvPr/>
        </p:nvPicPr>
        <p:blipFill>
          <a:blip r:embed="rId7"/>
          <a:srcRect/>
          <a:stretch>
            <a:fillRect/>
          </a:stretch>
        </p:blipFill>
        <p:spPr bwMode="auto">
          <a:xfrm>
            <a:off x="2362200" y="4964113"/>
            <a:ext cx="1292225" cy="1008062"/>
          </a:xfrm>
          <a:prstGeom prst="rect">
            <a:avLst/>
          </a:prstGeom>
          <a:noFill/>
          <a:ln w="9525">
            <a:noFill/>
            <a:miter lim="800000"/>
            <a:headEnd/>
            <a:tailEnd/>
          </a:ln>
        </p:spPr>
      </p:pic>
      <p:sp>
        <p:nvSpPr>
          <p:cNvPr id="32" name="Right Arrow 31"/>
          <p:cNvSpPr/>
          <p:nvPr/>
        </p:nvSpPr>
        <p:spPr>
          <a:xfrm flipH="1">
            <a:off x="4114800" y="5483225"/>
            <a:ext cx="369888" cy="30797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rgbClr val="FFFFFF"/>
              </a:solidFill>
              <a:cs typeface="Arial" charset="0"/>
            </a:endParaRPr>
          </a:p>
        </p:txBody>
      </p:sp>
      <p:sp>
        <p:nvSpPr>
          <p:cNvPr id="10262" name="TextBox 32"/>
          <p:cNvSpPr txBox="1">
            <a:spLocks noChangeArrowheads="1"/>
          </p:cNvSpPr>
          <p:nvPr/>
        </p:nvSpPr>
        <p:spPr bwMode="auto">
          <a:xfrm>
            <a:off x="2362200" y="6108700"/>
            <a:ext cx="1292225" cy="461963"/>
          </a:xfrm>
          <a:prstGeom prst="rect">
            <a:avLst/>
          </a:prstGeom>
          <a:noFill/>
          <a:ln w="9525">
            <a:noFill/>
            <a:miter lim="800000"/>
            <a:headEnd/>
            <a:tailEnd/>
          </a:ln>
        </p:spPr>
        <p:txBody>
          <a:bodyPr>
            <a:spAutoFit/>
          </a:bodyPr>
          <a:lstStyle/>
          <a:p>
            <a:pPr algn="ctr"/>
            <a:r>
              <a:rPr lang="en-US" sz="1200" noProof="1">
                <a:solidFill>
                  <a:schemeClr val="bg1"/>
                </a:solidFill>
                <a:latin typeface="Calibri" pitchFamily="34" charset="0"/>
              </a:rPr>
              <a:t>Mahasiswa Mulai Perkuliahan</a:t>
            </a:r>
          </a:p>
        </p:txBody>
      </p:sp>
      <p:pic>
        <p:nvPicPr>
          <p:cNvPr id="10263" name="Picture 9" descr="C:\Documents and Settings\TrezNa\Desktop\kartoon\15191-Group-Of-Blue-People-Students-Or-Employees-During-A-Training-Class-Using-Laptop-Computers-To-View-Charts-And-Graphs-While-Seated-Around-A-Conference-Table-Clipart-Illustration-Image.jpg"/>
          <p:cNvPicPr>
            <a:picLocks noChangeAspect="1" noChangeArrowheads="1"/>
          </p:cNvPicPr>
          <p:nvPr/>
        </p:nvPicPr>
        <p:blipFill>
          <a:blip r:embed="rId8"/>
          <a:srcRect/>
          <a:stretch>
            <a:fillRect/>
          </a:stretch>
        </p:blipFill>
        <p:spPr bwMode="auto">
          <a:xfrm>
            <a:off x="4724400" y="1371600"/>
            <a:ext cx="1725613" cy="1292225"/>
          </a:xfrm>
          <a:prstGeom prst="rect">
            <a:avLst/>
          </a:prstGeom>
          <a:noFill/>
          <a:ln w="9525">
            <a:noFill/>
            <a:miter lim="800000"/>
            <a:headEnd/>
            <a:tailEnd/>
          </a:ln>
        </p:spPr>
      </p:pic>
      <p:sp>
        <p:nvSpPr>
          <p:cNvPr id="10264" name="Title 1"/>
          <p:cNvSpPr>
            <a:spLocks noGrp="1"/>
          </p:cNvSpPr>
          <p:nvPr>
            <p:ph type="title"/>
          </p:nvPr>
        </p:nvSpPr>
        <p:spPr bwMode="auto">
          <a:xfrm>
            <a:off x="914400" y="274638"/>
            <a:ext cx="8229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Mekanisme Pendaftaran (1)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128713" y="274638"/>
            <a:ext cx="8229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bg1"/>
                </a:solidFill>
              </a:rPr>
              <a:t>PENDAFTARAN dari PTn/s (2)</a:t>
            </a:r>
          </a:p>
        </p:txBody>
      </p:sp>
      <p:sp>
        <p:nvSpPr>
          <p:cNvPr id="11267" name="Rectangle 19"/>
          <p:cNvSpPr>
            <a:spLocks noChangeArrowheads="1"/>
          </p:cNvSpPr>
          <p:nvPr/>
        </p:nvSpPr>
        <p:spPr bwMode="auto">
          <a:xfrm>
            <a:off x="228600" y="1600200"/>
            <a:ext cx="1752600" cy="1336675"/>
          </a:xfrm>
          <a:prstGeom prst="rect">
            <a:avLst/>
          </a:prstGeom>
          <a:solidFill>
            <a:srgbClr val="FFFF00"/>
          </a:solidFill>
          <a:ln w="9525">
            <a:solidFill>
              <a:srgbClr val="000000"/>
            </a:solidFill>
            <a:miter lim="800000"/>
            <a:headEnd/>
            <a:tailEnd/>
          </a:ln>
        </p:spPr>
        <p:txBody>
          <a:bodyPr/>
          <a:lstStyle/>
          <a:p>
            <a:pPr algn="ctr"/>
            <a:endParaRPr lang="en-US" sz="1600" b="1">
              <a:solidFill>
                <a:srgbClr val="000000"/>
              </a:solidFill>
              <a:cs typeface="Times New Roman" pitchFamily="18" charset="0"/>
            </a:endParaRPr>
          </a:p>
          <a:p>
            <a:pPr algn="ctr"/>
            <a:r>
              <a:rPr lang="en-US" b="1">
                <a:solidFill>
                  <a:srgbClr val="000000"/>
                </a:solidFill>
                <a:cs typeface="Times New Roman" pitchFamily="18" charset="0"/>
              </a:rPr>
              <a:t>BERKAS CALON MAHASISWA</a:t>
            </a:r>
            <a:endParaRPr lang="en-US">
              <a:cs typeface="Times New Roman" pitchFamily="18" charset="0"/>
            </a:endParaRPr>
          </a:p>
        </p:txBody>
      </p:sp>
      <p:sp>
        <p:nvSpPr>
          <p:cNvPr id="11268" name="Rectangle 1"/>
          <p:cNvSpPr>
            <a:spLocks noChangeArrowheads="1"/>
          </p:cNvSpPr>
          <p:nvPr/>
        </p:nvSpPr>
        <p:spPr bwMode="auto">
          <a:xfrm>
            <a:off x="76200" y="4038600"/>
            <a:ext cx="1828800" cy="762000"/>
          </a:xfrm>
          <a:prstGeom prst="rect">
            <a:avLst/>
          </a:prstGeom>
          <a:solidFill>
            <a:srgbClr val="FFFF00"/>
          </a:solidFill>
          <a:ln w="9525">
            <a:solidFill>
              <a:srgbClr val="000000"/>
            </a:solidFill>
            <a:miter lim="800000"/>
            <a:headEnd/>
            <a:tailEnd/>
          </a:ln>
        </p:spPr>
        <p:txBody>
          <a:bodyPr/>
          <a:lstStyle/>
          <a:p>
            <a:pPr algn="ctr"/>
            <a:r>
              <a:rPr lang="en-US" sz="1600" b="1">
                <a:solidFill>
                  <a:srgbClr val="000000"/>
                </a:solidFill>
                <a:cs typeface="Times New Roman" pitchFamily="18" charset="0"/>
              </a:rPr>
              <a:t>PROSES </a:t>
            </a:r>
            <a:endParaRPr lang="en-US" sz="1600">
              <a:cs typeface="Times New Roman" pitchFamily="18" charset="0"/>
            </a:endParaRPr>
          </a:p>
          <a:p>
            <a:pPr algn="ctr" eaLnBrk="0" hangingPunct="0"/>
            <a:r>
              <a:rPr lang="en-US" sz="1600" b="1">
                <a:solidFill>
                  <a:srgbClr val="000000"/>
                </a:solidFill>
                <a:cs typeface="Times New Roman" pitchFamily="18" charset="0"/>
              </a:rPr>
              <a:t>PERKULIAHAN</a:t>
            </a:r>
            <a:endParaRPr lang="en-US" sz="1600"/>
          </a:p>
          <a:p>
            <a:pPr eaLnBrk="0" hangingPunct="0"/>
            <a:endParaRPr lang="en-US"/>
          </a:p>
        </p:txBody>
      </p:sp>
      <p:sp>
        <p:nvSpPr>
          <p:cNvPr id="11269" name="Rectangle 18"/>
          <p:cNvSpPr>
            <a:spLocks noChangeArrowheads="1"/>
          </p:cNvSpPr>
          <p:nvPr/>
        </p:nvSpPr>
        <p:spPr bwMode="auto">
          <a:xfrm>
            <a:off x="2667000" y="1752600"/>
            <a:ext cx="2133600" cy="990600"/>
          </a:xfrm>
          <a:prstGeom prst="rect">
            <a:avLst/>
          </a:prstGeom>
          <a:solidFill>
            <a:srgbClr val="FFFF00"/>
          </a:solidFill>
          <a:ln w="9525">
            <a:solidFill>
              <a:srgbClr val="000000"/>
            </a:solidFill>
            <a:miter lim="800000"/>
            <a:headEnd/>
            <a:tailEnd/>
          </a:ln>
        </p:spPr>
        <p:txBody>
          <a:bodyPr/>
          <a:lstStyle/>
          <a:p>
            <a:pPr algn="ctr"/>
            <a:r>
              <a:rPr lang="it-IT" b="1">
                <a:solidFill>
                  <a:srgbClr val="000000"/>
                </a:solidFill>
                <a:cs typeface="Times New Roman" pitchFamily="18" charset="0"/>
              </a:rPr>
              <a:t>PENDAFTARAN </a:t>
            </a:r>
            <a:endParaRPr lang="it-IT">
              <a:cs typeface="Times New Roman" pitchFamily="18" charset="0"/>
            </a:endParaRPr>
          </a:p>
          <a:p>
            <a:pPr algn="ctr" eaLnBrk="0" hangingPunct="0"/>
            <a:r>
              <a:rPr lang="it-IT" b="1">
                <a:solidFill>
                  <a:srgbClr val="000000"/>
                </a:solidFill>
                <a:cs typeface="Times New Roman" pitchFamily="18" charset="0"/>
              </a:rPr>
              <a:t>KE PERGURUAN TINGGI</a:t>
            </a:r>
            <a:endParaRPr lang="it-IT"/>
          </a:p>
          <a:p>
            <a:pPr eaLnBrk="0" hangingPunct="0"/>
            <a:endParaRPr lang="it-IT"/>
          </a:p>
        </p:txBody>
      </p:sp>
      <p:sp>
        <p:nvSpPr>
          <p:cNvPr id="11270" name="Rectangle 10"/>
          <p:cNvSpPr>
            <a:spLocks noChangeArrowheads="1"/>
          </p:cNvSpPr>
          <p:nvPr/>
        </p:nvSpPr>
        <p:spPr bwMode="auto">
          <a:xfrm>
            <a:off x="5410200" y="1676400"/>
            <a:ext cx="1600200" cy="1143000"/>
          </a:xfrm>
          <a:prstGeom prst="rect">
            <a:avLst/>
          </a:prstGeom>
          <a:solidFill>
            <a:srgbClr val="FFFF00"/>
          </a:solidFill>
          <a:ln w="9525">
            <a:solidFill>
              <a:srgbClr val="000000"/>
            </a:solidFill>
            <a:miter lim="800000"/>
            <a:headEnd/>
            <a:tailEnd/>
          </a:ln>
        </p:spPr>
        <p:txBody>
          <a:bodyPr/>
          <a:lstStyle/>
          <a:p>
            <a:pPr algn="ctr"/>
            <a:r>
              <a:rPr lang="en-US" sz="1500" b="1">
                <a:solidFill>
                  <a:srgbClr val="000000"/>
                </a:solidFill>
                <a:cs typeface="Times New Roman" pitchFamily="18" charset="0"/>
              </a:rPr>
              <a:t>CALON MAHASISWA LULUS SELEKSI ADMINISTRASI</a:t>
            </a:r>
            <a:endParaRPr lang="en-US" sz="1500">
              <a:cs typeface="Times New Roman" pitchFamily="18" charset="0"/>
            </a:endParaRPr>
          </a:p>
        </p:txBody>
      </p:sp>
      <p:sp>
        <p:nvSpPr>
          <p:cNvPr id="11271" name="Rectangle 6"/>
          <p:cNvSpPr>
            <a:spLocks noChangeArrowheads="1"/>
          </p:cNvSpPr>
          <p:nvPr/>
        </p:nvSpPr>
        <p:spPr bwMode="auto">
          <a:xfrm>
            <a:off x="7543800" y="1752600"/>
            <a:ext cx="1600200" cy="1066800"/>
          </a:xfrm>
          <a:prstGeom prst="rect">
            <a:avLst/>
          </a:prstGeom>
          <a:solidFill>
            <a:srgbClr val="FFFF00"/>
          </a:solidFill>
          <a:ln w="9525">
            <a:solidFill>
              <a:srgbClr val="000000"/>
            </a:solidFill>
            <a:miter lim="800000"/>
            <a:headEnd/>
            <a:tailEnd/>
          </a:ln>
        </p:spPr>
        <p:txBody>
          <a:bodyPr/>
          <a:lstStyle/>
          <a:p>
            <a:pPr algn="ctr"/>
            <a:r>
              <a:rPr lang="en-US" sz="1400" b="1">
                <a:solidFill>
                  <a:srgbClr val="000000"/>
                </a:solidFill>
                <a:cs typeface="Times New Roman" pitchFamily="18" charset="0"/>
              </a:rPr>
              <a:t>TES</a:t>
            </a:r>
            <a:r>
              <a:rPr lang="id-ID" sz="1400" b="1">
                <a:solidFill>
                  <a:srgbClr val="000000"/>
                </a:solidFill>
                <a:cs typeface="Times New Roman" pitchFamily="18" charset="0"/>
              </a:rPr>
              <a:t> DI MASING-MASING PERGURUAN TINGGI</a:t>
            </a:r>
            <a:endParaRPr lang="id-ID" sz="1400">
              <a:cs typeface="Times New Roman" pitchFamily="18" charset="0"/>
            </a:endParaRPr>
          </a:p>
        </p:txBody>
      </p:sp>
      <p:sp>
        <p:nvSpPr>
          <p:cNvPr id="11272" name="Rectangle 2"/>
          <p:cNvSpPr>
            <a:spLocks noChangeArrowheads="1"/>
          </p:cNvSpPr>
          <p:nvPr/>
        </p:nvSpPr>
        <p:spPr bwMode="auto">
          <a:xfrm>
            <a:off x="7239000" y="3810000"/>
            <a:ext cx="1905000" cy="1066800"/>
          </a:xfrm>
          <a:prstGeom prst="rect">
            <a:avLst/>
          </a:prstGeom>
          <a:solidFill>
            <a:srgbClr val="FFFF00"/>
          </a:solidFill>
          <a:ln w="9525">
            <a:solidFill>
              <a:srgbClr val="000000"/>
            </a:solidFill>
            <a:miter lim="800000"/>
            <a:headEnd/>
            <a:tailEnd/>
          </a:ln>
        </p:spPr>
        <p:txBody>
          <a:bodyPr/>
          <a:lstStyle/>
          <a:p>
            <a:pPr algn="ctr"/>
            <a:r>
              <a:rPr lang="en-US" b="1">
                <a:solidFill>
                  <a:srgbClr val="000000"/>
                </a:solidFill>
                <a:cs typeface="Times New Roman" pitchFamily="18" charset="0"/>
              </a:rPr>
              <a:t>PENGOLAHAN HASIL TES di PTn/s</a:t>
            </a:r>
            <a:endParaRPr lang="en-US">
              <a:cs typeface="Times New Roman" pitchFamily="18" charset="0"/>
            </a:endParaRPr>
          </a:p>
        </p:txBody>
      </p:sp>
      <p:sp>
        <p:nvSpPr>
          <p:cNvPr id="11273" name="Rectangle 14"/>
          <p:cNvSpPr>
            <a:spLocks noChangeArrowheads="1"/>
          </p:cNvSpPr>
          <p:nvPr/>
        </p:nvSpPr>
        <p:spPr bwMode="auto">
          <a:xfrm>
            <a:off x="7696200" y="5562600"/>
            <a:ext cx="1447800" cy="990600"/>
          </a:xfrm>
          <a:prstGeom prst="rect">
            <a:avLst/>
          </a:prstGeom>
          <a:solidFill>
            <a:srgbClr val="FFFF00"/>
          </a:solidFill>
          <a:ln w="9525">
            <a:solidFill>
              <a:srgbClr val="000000"/>
            </a:solidFill>
            <a:miter lim="800000"/>
            <a:headEnd/>
            <a:tailEnd/>
          </a:ln>
        </p:spPr>
        <p:txBody>
          <a:bodyPr/>
          <a:lstStyle/>
          <a:p>
            <a:pPr algn="ctr"/>
            <a:r>
              <a:rPr lang="en-US" sz="1400" b="1">
                <a:solidFill>
                  <a:srgbClr val="000000"/>
                </a:solidFill>
                <a:cs typeface="Times New Roman" pitchFamily="18" charset="0"/>
              </a:rPr>
              <a:t>PENGIRIMAN HASIL TES</a:t>
            </a:r>
            <a:endParaRPr lang="en-US" sz="1400">
              <a:cs typeface="Times New Roman" pitchFamily="18" charset="0"/>
            </a:endParaRPr>
          </a:p>
          <a:p>
            <a:pPr algn="ctr" eaLnBrk="0" hangingPunct="0"/>
            <a:r>
              <a:rPr lang="en-US" sz="1400" b="1">
                <a:solidFill>
                  <a:srgbClr val="000000"/>
                </a:solidFill>
                <a:cs typeface="Times New Roman" pitchFamily="18" charset="0"/>
              </a:rPr>
              <a:t>KE KEMDIKNAS</a:t>
            </a:r>
            <a:endParaRPr lang="en-US" sz="1400"/>
          </a:p>
        </p:txBody>
      </p:sp>
      <p:sp>
        <p:nvSpPr>
          <p:cNvPr id="11274" name="Rectangle 17"/>
          <p:cNvSpPr>
            <a:spLocks noChangeArrowheads="1"/>
          </p:cNvSpPr>
          <p:nvPr/>
        </p:nvSpPr>
        <p:spPr bwMode="auto">
          <a:xfrm>
            <a:off x="5410200" y="5334000"/>
            <a:ext cx="1676400" cy="1219200"/>
          </a:xfrm>
          <a:prstGeom prst="rect">
            <a:avLst/>
          </a:prstGeom>
          <a:solidFill>
            <a:srgbClr val="FFFF00"/>
          </a:solidFill>
          <a:ln w="9525">
            <a:solidFill>
              <a:srgbClr val="000000"/>
            </a:solidFill>
            <a:miter lim="800000"/>
            <a:headEnd/>
            <a:tailEnd/>
          </a:ln>
        </p:spPr>
        <p:txBody>
          <a:bodyPr/>
          <a:lstStyle/>
          <a:p>
            <a:pPr algn="ctr"/>
            <a:r>
              <a:rPr lang="en-US" sz="1600" b="1">
                <a:solidFill>
                  <a:srgbClr val="000000"/>
                </a:solidFill>
                <a:cs typeface="Times New Roman" pitchFamily="18" charset="0"/>
              </a:rPr>
              <a:t>VALIDASI OLEH</a:t>
            </a:r>
            <a:endParaRPr lang="en-US" sz="1600">
              <a:cs typeface="Times New Roman" pitchFamily="18" charset="0"/>
            </a:endParaRPr>
          </a:p>
          <a:p>
            <a:pPr algn="ctr" eaLnBrk="0" hangingPunct="0"/>
            <a:r>
              <a:rPr lang="en-US" sz="1600" b="1">
                <a:solidFill>
                  <a:srgbClr val="000000"/>
                </a:solidFill>
                <a:cs typeface="Times New Roman" pitchFamily="18" charset="0"/>
              </a:rPr>
              <a:t>TIM BEASISWA UNGGULAN</a:t>
            </a:r>
            <a:endParaRPr lang="en-US" sz="1600"/>
          </a:p>
        </p:txBody>
      </p:sp>
      <p:sp>
        <p:nvSpPr>
          <p:cNvPr id="11275" name="Rectangle 3"/>
          <p:cNvSpPr>
            <a:spLocks noChangeArrowheads="1"/>
          </p:cNvSpPr>
          <p:nvPr/>
        </p:nvSpPr>
        <p:spPr bwMode="auto">
          <a:xfrm>
            <a:off x="2971800" y="5486400"/>
            <a:ext cx="1828800" cy="1066800"/>
          </a:xfrm>
          <a:prstGeom prst="rect">
            <a:avLst/>
          </a:prstGeom>
          <a:solidFill>
            <a:srgbClr val="FFFF00"/>
          </a:solidFill>
          <a:ln w="9525">
            <a:solidFill>
              <a:srgbClr val="000000"/>
            </a:solidFill>
            <a:miter lim="800000"/>
            <a:headEnd/>
            <a:tailEnd/>
          </a:ln>
        </p:spPr>
        <p:txBody>
          <a:bodyPr/>
          <a:lstStyle/>
          <a:p>
            <a:pPr algn="ctr"/>
            <a:r>
              <a:rPr lang="en-US" sz="1600" b="1">
                <a:solidFill>
                  <a:srgbClr val="000000"/>
                </a:solidFill>
                <a:cs typeface="Times New Roman" pitchFamily="18" charset="0"/>
              </a:rPr>
              <a:t>PENGUMUMAN KELULUSAN</a:t>
            </a:r>
            <a:endParaRPr lang="en-US" sz="1600">
              <a:cs typeface="Times New Roman" pitchFamily="18" charset="0"/>
            </a:endParaRPr>
          </a:p>
          <a:p>
            <a:pPr algn="ctr" eaLnBrk="0" hangingPunct="0"/>
            <a:r>
              <a:rPr lang="en-US" sz="1600" b="1">
                <a:solidFill>
                  <a:srgbClr val="000000"/>
                </a:solidFill>
                <a:cs typeface="Times New Roman" pitchFamily="18" charset="0"/>
              </a:rPr>
              <a:t>DI PERGURUAN TINGGI</a:t>
            </a:r>
            <a:endParaRPr lang="en-US" sz="1600"/>
          </a:p>
        </p:txBody>
      </p:sp>
      <p:sp>
        <p:nvSpPr>
          <p:cNvPr id="11276" name="Rectangle 16"/>
          <p:cNvSpPr>
            <a:spLocks noChangeArrowheads="1"/>
          </p:cNvSpPr>
          <p:nvPr/>
        </p:nvSpPr>
        <p:spPr bwMode="auto">
          <a:xfrm>
            <a:off x="0" y="5638800"/>
            <a:ext cx="1828800" cy="1219200"/>
          </a:xfrm>
          <a:prstGeom prst="rect">
            <a:avLst/>
          </a:prstGeom>
          <a:solidFill>
            <a:srgbClr val="FFFF00"/>
          </a:solidFill>
          <a:ln w="9525">
            <a:solidFill>
              <a:srgbClr val="000000"/>
            </a:solidFill>
            <a:miter lim="800000"/>
            <a:headEnd/>
            <a:tailEnd/>
          </a:ln>
        </p:spPr>
        <p:txBody>
          <a:bodyPr/>
          <a:lstStyle/>
          <a:p>
            <a:pPr algn="ctr"/>
            <a:endParaRPr lang="en-US" sz="1600" b="1">
              <a:solidFill>
                <a:srgbClr val="000000"/>
              </a:solidFill>
              <a:cs typeface="Times New Roman" pitchFamily="18" charset="0"/>
            </a:endParaRPr>
          </a:p>
          <a:p>
            <a:pPr algn="ctr"/>
            <a:r>
              <a:rPr lang="en-US" sz="1600" b="1">
                <a:solidFill>
                  <a:srgbClr val="000000"/>
                </a:solidFill>
                <a:cs typeface="Times New Roman" pitchFamily="18" charset="0"/>
              </a:rPr>
              <a:t>KELENGKAPAN PEMBERKASAN</a:t>
            </a:r>
          </a:p>
          <a:p>
            <a:pPr algn="ctr"/>
            <a:r>
              <a:rPr lang="en-US" sz="1600" b="1">
                <a:solidFill>
                  <a:srgbClr val="000000"/>
                </a:solidFill>
                <a:cs typeface="Times New Roman" pitchFamily="18" charset="0"/>
              </a:rPr>
              <a:t>(kontrak dll)</a:t>
            </a:r>
            <a:endParaRPr lang="en-US" sz="1600">
              <a:cs typeface="Times New Roman" pitchFamily="18" charset="0"/>
            </a:endParaRPr>
          </a:p>
        </p:txBody>
      </p:sp>
      <p:sp>
        <p:nvSpPr>
          <p:cNvPr id="11277" name="AutoShape 4"/>
          <p:cNvSpPr>
            <a:spLocks noChangeArrowheads="1"/>
          </p:cNvSpPr>
          <p:nvPr/>
        </p:nvSpPr>
        <p:spPr bwMode="auto">
          <a:xfrm>
            <a:off x="2057400" y="2133600"/>
            <a:ext cx="4572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78" name="AutoShape 15"/>
          <p:cNvSpPr>
            <a:spLocks noChangeArrowheads="1"/>
          </p:cNvSpPr>
          <p:nvPr/>
        </p:nvSpPr>
        <p:spPr bwMode="auto">
          <a:xfrm>
            <a:off x="4876800" y="2133600"/>
            <a:ext cx="4572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79" name="AutoShape 5"/>
          <p:cNvSpPr>
            <a:spLocks noChangeArrowheads="1"/>
          </p:cNvSpPr>
          <p:nvPr/>
        </p:nvSpPr>
        <p:spPr bwMode="auto">
          <a:xfrm rot="5400000">
            <a:off x="8070850" y="3168650"/>
            <a:ext cx="660400" cy="266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0" name="AutoShape 13"/>
          <p:cNvSpPr>
            <a:spLocks noChangeArrowheads="1"/>
          </p:cNvSpPr>
          <p:nvPr/>
        </p:nvSpPr>
        <p:spPr bwMode="auto">
          <a:xfrm rot="5400000">
            <a:off x="8210550" y="5124450"/>
            <a:ext cx="457200" cy="266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1" name="AutoShape 7"/>
          <p:cNvSpPr>
            <a:spLocks noChangeArrowheads="1"/>
          </p:cNvSpPr>
          <p:nvPr/>
        </p:nvSpPr>
        <p:spPr bwMode="auto">
          <a:xfrm rot="10800000">
            <a:off x="4800600" y="5943600"/>
            <a:ext cx="609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2" name="AutoShape 12"/>
          <p:cNvSpPr>
            <a:spLocks noChangeArrowheads="1"/>
          </p:cNvSpPr>
          <p:nvPr/>
        </p:nvSpPr>
        <p:spPr bwMode="auto">
          <a:xfrm rot="10800000">
            <a:off x="7162800" y="5791200"/>
            <a:ext cx="52705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3" name="AutoShape 8"/>
          <p:cNvSpPr>
            <a:spLocks noChangeArrowheads="1"/>
          </p:cNvSpPr>
          <p:nvPr/>
        </p:nvSpPr>
        <p:spPr bwMode="auto">
          <a:xfrm rot="10800000">
            <a:off x="2057400" y="5867400"/>
            <a:ext cx="8382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4" name="AutoShape 11"/>
          <p:cNvSpPr>
            <a:spLocks noChangeArrowheads="1"/>
          </p:cNvSpPr>
          <p:nvPr/>
        </p:nvSpPr>
        <p:spPr bwMode="auto">
          <a:xfrm rot="-5400000">
            <a:off x="457200" y="5105400"/>
            <a:ext cx="6858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5" name="AutoShape 9"/>
          <p:cNvSpPr>
            <a:spLocks noChangeArrowheads="1"/>
          </p:cNvSpPr>
          <p:nvPr/>
        </p:nvSpPr>
        <p:spPr bwMode="auto">
          <a:xfrm>
            <a:off x="7086600" y="21336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en-US"/>
          </a:p>
        </p:txBody>
      </p:sp>
      <p:sp>
        <p:nvSpPr>
          <p:cNvPr id="11286" name="Rectangle 31"/>
          <p:cNvSpPr>
            <a:spLocks noChangeArrowheads="1"/>
          </p:cNvSpPr>
          <p:nvPr/>
        </p:nvSpPr>
        <p:spPr bwMode="auto">
          <a:xfrm>
            <a:off x="2428875" y="3643313"/>
            <a:ext cx="4427538" cy="830262"/>
          </a:xfrm>
          <a:prstGeom prst="rect">
            <a:avLst/>
          </a:prstGeom>
          <a:noFill/>
          <a:ln w="57150">
            <a:solidFill>
              <a:srgbClr val="FF0000"/>
            </a:solidFill>
            <a:miter lim="800000"/>
            <a:headEnd/>
            <a:tailEnd/>
          </a:ln>
        </p:spPr>
        <p:txBody>
          <a:bodyPr wrap="none" anchor="ctr">
            <a:spAutoFit/>
          </a:bodyPr>
          <a:lstStyle/>
          <a:p>
            <a:r>
              <a:rPr lang="en-US" sz="2400" b="1">
                <a:solidFill>
                  <a:schemeClr val="bg1"/>
                </a:solidFill>
              </a:rPr>
              <a:t>Setiap Tahun Masing2  PTn/s</a:t>
            </a:r>
          </a:p>
          <a:p>
            <a:r>
              <a:rPr lang="en-US" sz="2400" b="1">
                <a:solidFill>
                  <a:schemeClr val="bg1"/>
                </a:solidFill>
              </a:rPr>
              <a:t> Melaporkan akademis ke BU</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4"/>
          <p:cNvSpPr>
            <a:spLocks noChangeArrowheads="1"/>
          </p:cNvSpPr>
          <p:nvPr/>
        </p:nvSpPr>
        <p:spPr bwMode="auto">
          <a:xfrm>
            <a:off x="3429000" y="12954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Komunikatif</a:t>
            </a:r>
          </a:p>
        </p:txBody>
      </p:sp>
      <p:sp>
        <p:nvSpPr>
          <p:cNvPr id="12291" name="Oval 5"/>
          <p:cNvSpPr>
            <a:spLocks noChangeArrowheads="1"/>
          </p:cNvSpPr>
          <p:nvPr/>
        </p:nvSpPr>
        <p:spPr bwMode="auto">
          <a:xfrm>
            <a:off x="6248400" y="22860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Proaktif</a:t>
            </a:r>
          </a:p>
        </p:txBody>
      </p:sp>
      <p:sp>
        <p:nvSpPr>
          <p:cNvPr id="12292" name="Oval 6"/>
          <p:cNvSpPr>
            <a:spLocks noChangeArrowheads="1"/>
          </p:cNvSpPr>
          <p:nvPr/>
        </p:nvSpPr>
        <p:spPr bwMode="auto">
          <a:xfrm>
            <a:off x="609600" y="23622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Etis</a:t>
            </a:r>
          </a:p>
        </p:txBody>
      </p:sp>
      <p:sp>
        <p:nvSpPr>
          <p:cNvPr id="12293" name="Oval 7"/>
          <p:cNvSpPr>
            <a:spLocks noChangeArrowheads="1"/>
          </p:cNvSpPr>
          <p:nvPr/>
        </p:nvSpPr>
        <p:spPr bwMode="auto">
          <a:xfrm>
            <a:off x="3429000" y="51816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Gigih</a:t>
            </a:r>
          </a:p>
        </p:txBody>
      </p:sp>
      <p:sp>
        <p:nvSpPr>
          <p:cNvPr id="12294" name="Oval 8"/>
          <p:cNvSpPr>
            <a:spLocks noChangeArrowheads="1"/>
          </p:cNvSpPr>
          <p:nvPr/>
        </p:nvSpPr>
        <p:spPr bwMode="auto">
          <a:xfrm>
            <a:off x="609600" y="41148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Cerdas</a:t>
            </a:r>
          </a:p>
        </p:txBody>
      </p:sp>
      <p:sp>
        <p:nvSpPr>
          <p:cNvPr id="12295" name="Oval 9"/>
          <p:cNvSpPr>
            <a:spLocks noChangeArrowheads="1"/>
          </p:cNvSpPr>
          <p:nvPr/>
        </p:nvSpPr>
        <p:spPr bwMode="auto">
          <a:xfrm>
            <a:off x="6324600" y="41910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en-US">
                <a:solidFill>
                  <a:srgbClr val="000099"/>
                </a:solidFill>
              </a:rPr>
              <a:t>Kooperatif</a:t>
            </a:r>
          </a:p>
        </p:txBody>
      </p:sp>
      <p:sp>
        <p:nvSpPr>
          <p:cNvPr id="12296" name="Rectangle 1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id-ID" smtClean="0"/>
          </a:p>
        </p:txBody>
      </p:sp>
      <p:sp>
        <p:nvSpPr>
          <p:cNvPr id="12297" name="Oval 12"/>
          <p:cNvSpPr>
            <a:spLocks noChangeArrowheads="1"/>
          </p:cNvSpPr>
          <p:nvPr/>
        </p:nvSpPr>
        <p:spPr bwMode="auto">
          <a:xfrm>
            <a:off x="3505200" y="2514600"/>
            <a:ext cx="2438400" cy="2209800"/>
          </a:xfrm>
          <a:prstGeom prst="ellipse">
            <a:avLst/>
          </a:prstGeom>
          <a:solidFill>
            <a:srgbClr val="000099"/>
          </a:solidFill>
          <a:ln w="12700" cap="sq">
            <a:solidFill>
              <a:schemeClr val="tx1"/>
            </a:solidFill>
            <a:miter lim="800000"/>
            <a:headEnd type="none" w="sm" len="sm"/>
            <a:tailEnd type="none" w="sm" len="sm"/>
          </a:ln>
        </p:spPr>
        <p:txBody>
          <a:bodyPr wrap="none" anchor="ctr"/>
          <a:lstStyle/>
          <a:p>
            <a:pPr algn="ctr"/>
            <a:r>
              <a:rPr lang="en-US">
                <a:solidFill>
                  <a:schemeClr val="bg1"/>
                </a:solidFill>
              </a:rPr>
              <a:t>Winning</a:t>
            </a:r>
          </a:p>
          <a:p>
            <a:pPr algn="ctr"/>
            <a:r>
              <a:rPr lang="en-US">
                <a:solidFill>
                  <a:schemeClr val="bg1"/>
                </a:solidFill>
              </a:rPr>
              <a:t>Characteristics</a:t>
            </a:r>
            <a:endParaRPr lang="id-ID">
              <a:solidFill>
                <a:schemeClr val="bg1"/>
              </a:solidFill>
            </a:endParaRPr>
          </a:p>
          <a:p>
            <a:pPr algn="ctr"/>
            <a:r>
              <a:rPr lang="id-ID">
                <a:solidFill>
                  <a:schemeClr val="bg1"/>
                </a:solidFill>
              </a:rPr>
              <a:t>Bersama BU</a:t>
            </a:r>
            <a:endParaRPr lang="en-US">
              <a:solidFill>
                <a:schemeClr val="bg1"/>
              </a:solidFill>
            </a:endParaRPr>
          </a:p>
        </p:txBody>
      </p:sp>
      <p:sp>
        <p:nvSpPr>
          <p:cNvPr id="12298" name="Oval 8"/>
          <p:cNvSpPr>
            <a:spLocks noChangeArrowheads="1"/>
          </p:cNvSpPr>
          <p:nvPr/>
        </p:nvSpPr>
        <p:spPr bwMode="auto">
          <a:xfrm>
            <a:off x="762000" y="5334000"/>
            <a:ext cx="2514600" cy="838200"/>
          </a:xfrm>
          <a:prstGeom prst="ellipse">
            <a:avLst/>
          </a:prstGeom>
          <a:solidFill>
            <a:srgbClr val="CCECFF"/>
          </a:solidFill>
          <a:ln w="12700" cap="sq">
            <a:solidFill>
              <a:schemeClr val="tx1"/>
            </a:solidFill>
            <a:miter lim="800000"/>
            <a:headEnd type="none" w="sm" len="sm"/>
            <a:tailEnd type="none" w="sm" len="sm"/>
          </a:ln>
        </p:spPr>
        <p:txBody>
          <a:bodyPr wrap="none" anchor="ctr"/>
          <a:lstStyle/>
          <a:p>
            <a:pPr algn="ctr"/>
            <a:r>
              <a:rPr lang="id-ID">
                <a:solidFill>
                  <a:srgbClr val="000099"/>
                </a:solidFill>
              </a:rPr>
              <a:t>ISR </a:t>
            </a:r>
            <a:r>
              <a:rPr lang="id-ID" sz="1000">
                <a:solidFill>
                  <a:srgbClr val="000099"/>
                </a:solidFill>
              </a:rPr>
              <a:t>(Intelectual Social Responsibility)</a:t>
            </a:r>
            <a:endParaRPr lang="en-US" sz="100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428750" y="500063"/>
            <a:ext cx="7286625" cy="1384300"/>
          </a:xfrm>
          <a:prstGeom prst="rect">
            <a:avLst/>
          </a:prstGeom>
          <a:noFill/>
          <a:ln w="9525">
            <a:noFill/>
            <a:miter lim="800000"/>
            <a:headEnd/>
            <a:tailEnd/>
          </a:ln>
        </p:spPr>
        <p:txBody>
          <a:bodyPr>
            <a:spAutoFit/>
          </a:bodyPr>
          <a:lstStyle/>
          <a:p>
            <a:pPr algn="ctr"/>
            <a:r>
              <a:rPr lang="id-ID" sz="2800" b="1">
                <a:solidFill>
                  <a:schemeClr val="bg1"/>
                </a:solidFill>
              </a:rPr>
              <a:t>Intellectual social responsibility</a:t>
            </a:r>
          </a:p>
          <a:p>
            <a:pPr algn="ctr"/>
            <a:r>
              <a:rPr lang="id-ID" sz="2800" b="1">
                <a:solidFill>
                  <a:schemeClr val="bg1"/>
                </a:solidFill>
              </a:rPr>
              <a:t>Program BU (1)</a:t>
            </a:r>
          </a:p>
          <a:p>
            <a:pPr algn="ctr"/>
            <a:endParaRPr lang="id-ID" sz="2800" b="1">
              <a:solidFill>
                <a:schemeClr val="bg1"/>
              </a:solidFill>
            </a:endParaRPr>
          </a:p>
        </p:txBody>
      </p:sp>
      <p:sp>
        <p:nvSpPr>
          <p:cNvPr id="13315" name="TextBox 6"/>
          <p:cNvSpPr txBox="1">
            <a:spLocks noChangeArrowheads="1"/>
          </p:cNvSpPr>
          <p:nvPr/>
        </p:nvSpPr>
        <p:spPr bwMode="auto">
          <a:xfrm>
            <a:off x="1500188" y="1571625"/>
            <a:ext cx="7429500" cy="6986588"/>
          </a:xfrm>
          <a:prstGeom prst="rect">
            <a:avLst/>
          </a:prstGeom>
          <a:noFill/>
          <a:ln w="9525">
            <a:noFill/>
            <a:miter lim="800000"/>
            <a:headEnd/>
            <a:tailEnd/>
          </a:ln>
        </p:spPr>
        <p:txBody>
          <a:bodyPr>
            <a:spAutoFit/>
          </a:bodyPr>
          <a:lstStyle/>
          <a:p>
            <a:r>
              <a:rPr lang="en-US" sz="2800" b="1">
                <a:solidFill>
                  <a:schemeClr val="bg1"/>
                </a:solidFill>
              </a:rPr>
              <a:t>ICR </a:t>
            </a:r>
            <a:r>
              <a:rPr lang="id-ID" sz="2800" b="1">
                <a:solidFill>
                  <a:schemeClr val="bg1"/>
                </a:solidFill>
              </a:rPr>
              <a:t>sebagai bentuk sharing informasi dari para penerima beasiswa unggulan kepada masyarakat melalui media masa lokal dan nasional.</a:t>
            </a:r>
          </a:p>
          <a:p>
            <a:endParaRPr lang="id-ID" sz="2800" b="1">
              <a:solidFill>
                <a:schemeClr val="bg1"/>
              </a:solidFill>
            </a:endParaRPr>
          </a:p>
          <a:p>
            <a:r>
              <a:rPr lang="id-ID" sz="2800" b="1">
                <a:solidFill>
                  <a:schemeClr val="bg1"/>
                </a:solidFill>
              </a:rPr>
              <a:t>Berbagai macam informasi terkait dengan kegiatan akademik, penelitian, aktivitas kelas, dll yang dilakukan oleh mahasiswa dapat dilaporkan / ditulis sebagai bentuk ISR sejauh isinya sesuai dengan visi dan misi dari BU dan mencantumkan nama BU</a:t>
            </a:r>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1428750" y="500063"/>
            <a:ext cx="7286625" cy="954087"/>
          </a:xfrm>
          <a:prstGeom prst="rect">
            <a:avLst/>
          </a:prstGeom>
          <a:noFill/>
          <a:ln w="9525">
            <a:noFill/>
            <a:miter lim="800000"/>
            <a:headEnd/>
            <a:tailEnd/>
          </a:ln>
        </p:spPr>
        <p:txBody>
          <a:bodyPr>
            <a:spAutoFit/>
          </a:bodyPr>
          <a:lstStyle/>
          <a:p>
            <a:pPr algn="ctr"/>
            <a:r>
              <a:rPr lang="id-ID" sz="2800" b="1">
                <a:solidFill>
                  <a:schemeClr val="bg1"/>
                </a:solidFill>
              </a:rPr>
              <a:t>Intellectual social responsibility</a:t>
            </a:r>
          </a:p>
          <a:p>
            <a:pPr algn="ctr"/>
            <a:r>
              <a:rPr lang="id-ID" sz="2800" b="1">
                <a:solidFill>
                  <a:schemeClr val="bg1"/>
                </a:solidFill>
              </a:rPr>
              <a:t>Program BU (2)</a:t>
            </a:r>
          </a:p>
        </p:txBody>
      </p:sp>
      <p:sp>
        <p:nvSpPr>
          <p:cNvPr id="14339" name="TextBox 6"/>
          <p:cNvSpPr txBox="1">
            <a:spLocks noChangeArrowheads="1"/>
          </p:cNvSpPr>
          <p:nvPr/>
        </p:nvSpPr>
        <p:spPr bwMode="auto">
          <a:xfrm>
            <a:off x="1500188" y="1804988"/>
            <a:ext cx="7429500" cy="5694362"/>
          </a:xfrm>
          <a:prstGeom prst="rect">
            <a:avLst/>
          </a:prstGeom>
          <a:noFill/>
          <a:ln w="9525">
            <a:noFill/>
            <a:miter lim="800000"/>
            <a:headEnd/>
            <a:tailEnd/>
          </a:ln>
        </p:spPr>
        <p:txBody>
          <a:bodyPr>
            <a:spAutoFit/>
          </a:bodyPr>
          <a:lstStyle/>
          <a:p>
            <a:r>
              <a:rPr lang="en-US" sz="2800" b="1">
                <a:solidFill>
                  <a:schemeClr val="bg1"/>
                </a:solidFill>
              </a:rPr>
              <a:t>Sharing informa</a:t>
            </a:r>
            <a:r>
              <a:rPr lang="id-ID" sz="2800" b="1">
                <a:solidFill>
                  <a:schemeClr val="bg1"/>
                </a:solidFill>
              </a:rPr>
              <a:t>si melalui media dapat disampaikan dalam bentuk opini, artikel, puisi, desain, gambar, opini publik, diskusi publik, surat pembaca, dll</a:t>
            </a:r>
            <a:endParaRPr lang="en-US" sz="2800" b="1">
              <a:solidFill>
                <a:schemeClr val="bg1"/>
              </a:solidFill>
            </a:endParaRPr>
          </a:p>
          <a:p>
            <a:endParaRPr lang="en-US" sz="2800" b="1">
              <a:solidFill>
                <a:schemeClr val="bg1"/>
              </a:solidFill>
            </a:endParaRPr>
          </a:p>
          <a:p>
            <a:r>
              <a:rPr lang="id-ID" sz="2800" b="1">
                <a:solidFill>
                  <a:schemeClr val="bg1"/>
                </a:solidFill>
              </a:rPr>
              <a:t>Tidak hanya disampaikan ke media massa cetak, tetapi juga dimungkinkan ke media massa elektronik seperti radio dan televisi</a:t>
            </a:r>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a:p>
            <a:endParaRPr lang="en-US" sz="2800" b="1">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943</Words>
  <Application>Microsoft Office PowerPoint</Application>
  <PresentationFormat>On-screen Show (4:3)</PresentationFormat>
  <Paragraphs>197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Beasiswa Unggulan</vt:lpstr>
      <vt:lpstr>Slide 3</vt:lpstr>
      <vt:lpstr>Persyaratan SELEKSI</vt:lpstr>
      <vt:lpstr>Mekanisme Pendaftaran (1)</vt:lpstr>
      <vt:lpstr>PENDAFTARAN dari PTn/s (2)</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Portal Beasiswa Unggulan</vt:lpstr>
      <vt:lpstr>Lebih lanjut......  Program BU memberikan dukungan untuk program double degree</vt:lpstr>
      <vt:lpstr>MASTER PROGRAM</vt:lpstr>
      <vt:lpstr>Slide 24</vt:lpstr>
      <vt:lpstr>Slide 25</vt:lpstr>
      <vt:lpstr>Slide 26</vt:lpstr>
      <vt:lpstr>Slide 27</vt:lpstr>
    </vt:vector>
  </TitlesOfParts>
  <Company>Gießen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aris marfai</dc:creator>
  <cp:lastModifiedBy>a fauzy</cp:lastModifiedBy>
  <cp:revision>117</cp:revision>
  <dcterms:created xsi:type="dcterms:W3CDTF">2008-12-14T01:44:06Z</dcterms:created>
  <dcterms:modified xsi:type="dcterms:W3CDTF">2012-01-04T13:12:54Z</dcterms:modified>
</cp:coreProperties>
</file>